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02" r:id="rId2"/>
    <p:sldId id="431" r:id="rId3"/>
    <p:sldId id="422" r:id="rId4"/>
    <p:sldId id="403" r:id="rId5"/>
    <p:sldId id="429" r:id="rId6"/>
    <p:sldId id="502" r:id="rId7"/>
    <p:sldId id="425" r:id="rId8"/>
    <p:sldId id="516" r:id="rId9"/>
    <p:sldId id="517" r:id="rId10"/>
    <p:sldId id="518" r:id="rId11"/>
    <p:sldId id="406" r:id="rId12"/>
    <p:sldId id="501" r:id="rId13"/>
    <p:sldId id="477" r:id="rId14"/>
    <p:sldId id="511" r:id="rId15"/>
    <p:sldId id="513" r:id="rId16"/>
    <p:sldId id="514" r:id="rId17"/>
    <p:sldId id="436" r:id="rId18"/>
    <p:sldId id="508" r:id="rId19"/>
  </p:sldIdLst>
  <p:sldSz cx="9144000" cy="6858000" type="screen4x3"/>
  <p:notesSz cx="6669088" cy="9928225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 autoAdjust="0"/>
    <p:restoredTop sz="92967" autoAdjust="0"/>
  </p:normalViewPr>
  <p:slideViewPr>
    <p:cSldViewPr>
      <p:cViewPr varScale="1">
        <p:scale>
          <a:sx n="106" d="100"/>
          <a:sy n="106" d="100"/>
        </p:scale>
        <p:origin x="17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A8C839-D6DB-4379-B9CF-8149EA0ED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84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Klepnutím lze upravit styly předlohy textu.</a:t>
            </a:r>
          </a:p>
          <a:p>
            <a:pPr lvl="1"/>
            <a:r>
              <a:rPr lang="en-US" noProof="0"/>
              <a:t>Druhá úroveň</a:t>
            </a:r>
          </a:p>
          <a:p>
            <a:pPr lvl="2"/>
            <a:r>
              <a:rPr lang="en-US" noProof="0"/>
              <a:t>Třetí úroveň</a:t>
            </a:r>
          </a:p>
          <a:p>
            <a:pPr lvl="3"/>
            <a:r>
              <a:rPr lang="en-US" noProof="0"/>
              <a:t>Čtvrtá úroveň</a:t>
            </a:r>
          </a:p>
          <a:p>
            <a:pPr lvl="4"/>
            <a:r>
              <a:rPr lang="en-US" noProof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C00029-3807-4618-8BA1-FD9E71378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27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FE7563-7556-4108-805A-D0628313D6E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153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73276-F10C-408E-A3B6-C72D028D191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8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181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827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565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22CD3A-347B-4655-B97A-A105EF91D3C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26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A0B4EC-77E3-4E42-B6BD-8AFFD0499E3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47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905035-F85E-4166-8D83-7BCA0CFD004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2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D444A3-4A9F-4B01-A08A-AAC2C7EC356C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335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D6F221-B53C-4B72-89E2-75B9A4B8535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69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18184E-7848-49F2-8154-0BBF572ECF1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659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18184E-7848-49F2-8154-0BBF572ECF1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950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49DDC9-0CCB-4EAC-A583-B33CE01C0D5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661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989525-5A64-47BD-9986-269F822911D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67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3D32-7707-4750-BC6E-BEEEDE5EE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5801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3325-C430-4210-B4DE-9439ECBE58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1654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55E0-3219-48BE-B9E8-B87AC04608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592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9C72F-FBB1-455F-B4A8-39759BE8B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95782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E740-C173-4ACF-A482-B9CA65CEF4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10628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2D7C-AEF4-407C-A0DC-C956E628E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977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82FE3-00FF-41BA-B752-1F623C4A99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6514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49E9-0713-49A5-98BC-2758FF9E66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808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18E6-7698-477A-9D10-7546E839A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4712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9B803-9366-481B-AD81-EBD3CD9185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461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8C12-D6A9-4C14-BA8D-46D29EBC9A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7450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E2860B-D44C-471D-98F8-C36BC65CE1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23850" cy="6858000"/>
          </a:xfrm>
          <a:prstGeom prst="rect">
            <a:avLst/>
          </a:prstGeom>
          <a:gradFill rotWithShape="1">
            <a:gsLst>
              <a:gs pos="0">
                <a:srgbClr val="AA6600"/>
              </a:gs>
              <a:gs pos="50000">
                <a:srgbClr val="FF9900"/>
              </a:gs>
              <a:gs pos="100000">
                <a:srgbClr val="AA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95288" y="981075"/>
            <a:ext cx="8443912" cy="952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10"/>
          <p:cNvSpPr>
            <a:spLocks noChangeShapeType="1"/>
          </p:cNvSpPr>
          <p:nvPr userDrawn="1"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34" name="Picture 1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34950"/>
            <a:ext cx="6111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DEA5099-F4B7-4C86-B6BB-588B4B204C3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cs-CZ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cs-CZ" altLang="en-US" sz="4000" b="1" dirty="0">
                <a:solidFill>
                  <a:schemeClr val="tx1"/>
                </a:solidFill>
              </a:rPr>
            </a:b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>R</a:t>
            </a:r>
            <a:r>
              <a:rPr lang="cs-CZ" altLang="en-US" b="1" dirty="0">
                <a:solidFill>
                  <a:schemeClr val="tx1"/>
                </a:solidFill>
              </a:rPr>
              <a:t>ozpočet města</a:t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3200" b="1" dirty="0">
                <a:solidFill>
                  <a:srgbClr val="FF3300"/>
                </a:solidFill>
              </a:rPr>
              <a:t>Police nad Metují</a:t>
            </a:r>
            <a:br>
              <a:rPr lang="cs-CZ" altLang="en-US" sz="3600" b="1" dirty="0">
                <a:solidFill>
                  <a:schemeClr val="tx1"/>
                </a:solidFill>
              </a:rPr>
            </a:br>
            <a:r>
              <a:rPr lang="cs-CZ" altLang="en-US" sz="2400" b="1" dirty="0">
                <a:solidFill>
                  <a:schemeClr val="tx1"/>
                </a:solidFill>
              </a:rPr>
              <a:t>na rok 2023</a:t>
            </a:r>
            <a:br>
              <a:rPr lang="cs-CZ" altLang="en-US" sz="24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7D0902-5F70-4C1F-A268-EEE0CE9FF8F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en-US" sz="140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95288" y="224833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Celkové výdaje = </a:t>
            </a:r>
            <a:r>
              <a:rPr lang="cs-CZ" altLang="en-US" sz="3600" b="1" dirty="0">
                <a:solidFill>
                  <a:srgbClr val="FF0000"/>
                </a:solidFill>
              </a:rPr>
              <a:t>119.692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731ED62-B729-2240-B0EA-A711E7AD3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316645"/>
            <a:ext cx="78488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1100" dirty="0"/>
              <a:t>Rok 2023 – rekonstrukce zázemí DPS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85CC27-A622-AC98-ECA7-416106AFE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019174"/>
            <a:ext cx="7992888" cy="522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6402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42B85AD-9361-4DFA-A4B3-5EF7057F3B57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en-US" sz="1400" dirty="0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Celkové výdaje = </a:t>
            </a:r>
            <a:r>
              <a:rPr lang="cs-CZ" altLang="en-US" sz="3600" b="1" dirty="0">
                <a:solidFill>
                  <a:srgbClr val="FF0000"/>
                </a:solidFill>
              </a:rPr>
              <a:t>119.692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9"/>
          <p:cNvSpPr>
            <a:spLocks noChangeArrowheads="1"/>
          </p:cNvSpPr>
          <p:nvPr/>
        </p:nvSpPr>
        <p:spPr bwMode="auto">
          <a:xfrm>
            <a:off x="394299" y="5944854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sz="1200" b="1" dirty="0"/>
              <a:t>Celkové konsolidované výdaje jsou o 225 tis. Kč vyšší než očekávaná skutečnost v r. 2022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sz="1200" b="1" dirty="0"/>
              <a:t>Splátky úvěrů a půjčky ve výši 2 570 tis. Kč (ZUŠ, ZŠ – konec splátek k 31.8.2023).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54A5CF8-1983-8C58-51FC-52B36EB8B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827" y="1014193"/>
            <a:ext cx="7272808" cy="484445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5D1900B-4C39-4FFB-9C75-DCD12757825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en-US" sz="1400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/>
              <a:t>Výdaje </a:t>
            </a:r>
            <a:r>
              <a:rPr lang="cs-CZ" altLang="en-US" sz="2400" b="1" dirty="0"/>
              <a:t>– </a:t>
            </a:r>
            <a:r>
              <a:rPr lang="cs-CZ" altLang="en-US" sz="3600" b="1" dirty="0"/>
              <a:t>Granty</a:t>
            </a:r>
            <a:endParaRPr lang="en-US" altLang="en-US" sz="6000" dirty="0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0" name="TextovéPole 6"/>
          <p:cNvSpPr txBox="1">
            <a:spLocks noChangeArrowheads="1"/>
          </p:cNvSpPr>
          <p:nvPr/>
        </p:nvSpPr>
        <p:spPr bwMode="auto">
          <a:xfrm>
            <a:off x="395288" y="1124744"/>
            <a:ext cx="864120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/>
              <a:t>Na grantový program v  sociální oblasti, v kultuře a sportu je vyčleněno celkem:</a:t>
            </a:r>
          </a:p>
          <a:p>
            <a:pPr eaLnBrk="1" hangingPunct="1">
              <a:defRPr/>
            </a:pPr>
            <a:r>
              <a:rPr lang="cs-CZ" sz="2000" dirty="0"/>
              <a:t>	 </a:t>
            </a:r>
            <a:r>
              <a:rPr lang="cs-CZ" sz="2400" b="1" dirty="0">
                <a:solidFill>
                  <a:srgbClr val="FF0000"/>
                </a:solidFill>
              </a:rPr>
              <a:t>2.000 tis. Kč</a:t>
            </a:r>
            <a:r>
              <a:rPr lang="cs-CZ" dirty="0"/>
              <a:t> </a:t>
            </a:r>
            <a:r>
              <a:rPr lang="cs-CZ" sz="2000" dirty="0"/>
              <a:t>a to takto :</a:t>
            </a:r>
          </a:p>
          <a:p>
            <a:pPr algn="l" eaLnBrk="1" hangingPunct="1">
              <a:defRPr/>
            </a:pPr>
            <a:endParaRPr lang="cs-CZ" sz="2000" dirty="0"/>
          </a:p>
          <a:p>
            <a:pPr marL="108585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Spolková činnost; Akce pro veřejnost; Mimořádné úspěchy jednotlivců		     			1.850 tis. Kč</a:t>
            </a:r>
          </a:p>
          <a:p>
            <a:pPr marL="108585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Sociální programy	 			   150 tis. Kč</a:t>
            </a:r>
          </a:p>
          <a:p>
            <a:pPr marL="800100" lvl="1" indent="0" algn="l" eaLnBrk="1" hangingPunct="1">
              <a:defRPr/>
            </a:pPr>
            <a:endParaRPr lang="cs-CZ" sz="2000" dirty="0"/>
          </a:p>
          <a:p>
            <a:pPr marL="800100" lvl="1" indent="0" algn="l" eaLnBrk="1" hangingPunct="1">
              <a:defRPr/>
            </a:pPr>
            <a:endParaRPr lang="cs-CZ" sz="2000" dirty="0"/>
          </a:p>
          <a:p>
            <a:pPr marL="800100" lvl="1" indent="0" algn="l" eaLnBrk="1" hangingPunct="1">
              <a:defRPr/>
            </a:pPr>
            <a:r>
              <a:rPr lang="cs-CZ" sz="1400" dirty="0"/>
              <a:t>Detailní čerpání grantů bude schvalováno na některém z dalších ZM.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7615CB-D83B-4BA0-AE9D-19C9A96F66A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en-US" sz="1400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Výdaje </a:t>
            </a:r>
            <a:r>
              <a:rPr lang="cs-CZ" altLang="en-US" sz="2000" b="1" dirty="0">
                <a:solidFill>
                  <a:schemeClr val="tx2"/>
                </a:solidFill>
              </a:rPr>
              <a:t>– </a:t>
            </a:r>
            <a:r>
              <a:rPr lang="cs-CZ" altLang="en-US" sz="2800" b="1" dirty="0">
                <a:solidFill>
                  <a:schemeClr val="tx2"/>
                </a:solidFill>
              </a:rPr>
              <a:t>Investice a opravy</a:t>
            </a:r>
            <a:endParaRPr lang="en-US" altLang="en-US" sz="5400" dirty="0">
              <a:solidFill>
                <a:schemeClr val="tx2"/>
              </a:solidFill>
            </a:endParaRP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0" name="TextovéPole 7"/>
          <p:cNvSpPr txBox="1">
            <a:spLocks noChangeArrowheads="1"/>
          </p:cNvSpPr>
          <p:nvPr/>
        </p:nvSpPr>
        <p:spPr bwMode="auto">
          <a:xfrm>
            <a:off x="357188" y="1731727"/>
            <a:ext cx="8501062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b="1" dirty="0"/>
              <a:t>Na základě investičního plánu na roky 2023 – 2026 Rada města navrhuje zařadit do rozpočtu roku 2023 investice</a:t>
            </a:r>
            <a:br>
              <a:rPr lang="cs-CZ" altLang="en-US" sz="2400" b="1" dirty="0"/>
            </a:br>
            <a:r>
              <a:rPr lang="cs-CZ" altLang="en-US" sz="2400" b="1" dirty="0"/>
              <a:t>a opravy v celkové výši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b="1" dirty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solidFill>
                  <a:srgbClr val="FF3300"/>
                </a:solidFill>
              </a:rPr>
              <a:t>35.400 tis. Kč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dirty="0"/>
          </a:p>
          <a:p>
            <a:pPr lvl="1" eaLnBrk="1" hangingPunct="1">
              <a:spcBef>
                <a:spcPct val="0"/>
              </a:spcBef>
              <a:buNone/>
            </a:pPr>
            <a:endParaRPr lang="cs-CZ" altLang="en-US" sz="1200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000" dirty="0"/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539552" y="4625584"/>
            <a:ext cx="53941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200" dirty="0"/>
              <a:t>Z toho (v Kč)</a:t>
            </a:r>
            <a:endParaRPr lang="cs-CZ" altLang="en-US" sz="1100" dirty="0">
              <a:solidFill>
                <a:srgbClr val="FF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60153BA-C773-7BF1-2029-1AD1E762F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59" y="4967796"/>
            <a:ext cx="6453146" cy="101045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en-US" sz="140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813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400" b="1" dirty="0">
                <a:solidFill>
                  <a:schemeClr val="tx2"/>
                </a:solidFill>
              </a:rPr>
              <a:t>Investice a opravy </a:t>
            </a:r>
            <a:r>
              <a:rPr lang="cs-CZ" altLang="en-US" sz="2000" b="1" dirty="0">
                <a:solidFill>
                  <a:schemeClr val="tx2"/>
                </a:solidFill>
              </a:rPr>
              <a:t>– zařazené přímo do rozpočtu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C6D89D5-E26F-3BB1-268C-FC50691CC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28" y="1133650"/>
            <a:ext cx="7704856" cy="523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1539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en-US" sz="140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813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400" b="1" dirty="0">
                <a:solidFill>
                  <a:schemeClr val="tx2"/>
                </a:solidFill>
              </a:rPr>
              <a:t>Investice a opravy </a:t>
            </a:r>
            <a:r>
              <a:rPr lang="cs-CZ" altLang="en-US" sz="2000" b="1" dirty="0">
                <a:solidFill>
                  <a:schemeClr val="tx2"/>
                </a:solidFill>
              </a:rPr>
              <a:t>– zařazené přímo do rozpočtu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4CA5288-3177-6D3E-9F94-E64C57F84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44" y="1031339"/>
            <a:ext cx="7416824" cy="54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2934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en-US" sz="140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813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400" b="1" dirty="0">
                <a:solidFill>
                  <a:schemeClr val="tx2"/>
                </a:solidFill>
              </a:rPr>
              <a:t>Investice a opravy </a:t>
            </a:r>
            <a:r>
              <a:rPr lang="cs-CZ" altLang="en-US" sz="2000" b="1" dirty="0">
                <a:solidFill>
                  <a:schemeClr val="tx2"/>
                </a:solidFill>
              </a:rPr>
              <a:t>– zařazené přímo do rozpočtu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6F9D32-E009-5A36-E810-D6B69ECEA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44" y="1063625"/>
            <a:ext cx="741682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1411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12AD65D-A9D0-4554-912D-D485B224714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cs-CZ" altLang="en-US" sz="4000" b="1" dirty="0">
                <a:solidFill>
                  <a:schemeClr val="tx1"/>
                </a:solidFill>
              </a:rPr>
            </a:br>
            <a:br>
              <a:rPr lang="cs-CZ" altLang="en-US" sz="4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288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Detailní rozpočty na r. 2023 </a:t>
            </a:r>
            <a:r>
              <a:rPr lang="cs-CZ" altLang="en-US" sz="2400" b="1" dirty="0">
                <a:solidFill>
                  <a:schemeClr val="tx2"/>
                </a:solidFill>
              </a:rPr>
              <a:t> 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" name="TextovéPole 6"/>
          <p:cNvSpPr txBox="1">
            <a:spLocks noChangeArrowheads="1"/>
          </p:cNvSpPr>
          <p:nvPr/>
        </p:nvSpPr>
        <p:spPr bwMode="auto">
          <a:xfrm>
            <a:off x="611188" y="1341438"/>
            <a:ext cx="8208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en-US" sz="1800" dirty="0"/>
              <a:t>Detailní rozpočty jednotlivých kapitol jsou uvedeny v excelovském souboru, umístěném na společném úložišti,  popř. jsou k dispozici u tajemníka městského úřadu, taktéž je rozpočet k nahlédnutí po paragrafech na webových stránkách města.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E697042-8FC4-42CE-993C-FC5E695FD78E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cs-CZ" altLang="en-US" sz="1400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539750" y="3445559"/>
            <a:ext cx="8208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en-US" sz="3600" b="1" u="sng" dirty="0"/>
              <a:t>DĚKUJI VÁM ZA POZORNOST 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4056220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D7A5B9B-14DE-4B68-B138-8C69C8531379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en-US" sz="1400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Rozpočet 2023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8218487" cy="445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dirty="0"/>
              <a:t>Rozpočet je navrhován jako schodkový s celkovými příjmy, výdaji a financováním ve výši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solidFill>
                  <a:srgbClr val="FF3300"/>
                </a:solidFill>
              </a:rPr>
              <a:t>119.692 tis. Kč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400" b="1" dirty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dirty="0">
                <a:solidFill>
                  <a:srgbClr val="FF3300"/>
                </a:solidFill>
              </a:rPr>
              <a:t>(121.155 tis. Kč rozpočet r. 2022)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dirty="0"/>
              <a:t> </a:t>
            </a:r>
          </a:p>
          <a:p>
            <a:pPr algn="just">
              <a:buNone/>
            </a:pPr>
            <a:r>
              <a:rPr lang="cs-CZ" sz="1650" dirty="0"/>
              <a:t>Celkové příjmy nestačí na pokrytí rozpočtovaných výdajů a rozdíl je pokryt předpokládaným zapojením přebytku hospodaření z roku 2022 ve výši 10.000 tis. Kč, provozním revolvingovým úvěrem ve výši 5.318 tis. Kč, </a:t>
            </a:r>
            <a:r>
              <a:rPr lang="cs-CZ" sz="1650" b="1" u="sng" dirty="0"/>
              <a:t>při navrhovaných investicích a opravách ve výši 35.400 </a:t>
            </a:r>
            <a:r>
              <a:rPr lang="cs-CZ" sz="1650" b="1" u="sng" dirty="0" err="1"/>
              <a:t>tis.Kč</a:t>
            </a:r>
            <a:endParaRPr lang="cs-CZ" sz="165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6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FB8C4DA-30C5-4CB1-B74E-B2E223DAAA54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cs-CZ" altLang="en-US" sz="4000" b="1" dirty="0">
                <a:solidFill>
                  <a:schemeClr val="tx1"/>
                </a:solidFill>
              </a:rPr>
            </a:b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>Rozpočtované příjmy</a:t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2400" b="1" dirty="0">
                <a:solidFill>
                  <a:schemeClr val="tx1"/>
                </a:solidFill>
              </a:rPr>
              <a:t>na rok 2023</a:t>
            </a:r>
            <a:br>
              <a:rPr lang="cs-CZ" altLang="en-US" sz="24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9D6F82-1B63-448B-A227-101FDA20643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en-US" sz="1400"/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Příjmy </a:t>
            </a:r>
            <a:r>
              <a:rPr lang="cs-CZ" altLang="en-US" sz="2400" b="1" dirty="0">
                <a:solidFill>
                  <a:schemeClr val="tx2"/>
                </a:solidFill>
              </a:rPr>
              <a:t>– daňové příjmy (třída 1)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651" y="6107988"/>
            <a:ext cx="820916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3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Navýšení příjmů o 16.498 tis. Kč v porovnání s rozpočtem r. 2022 – nárůst DPH, Daň z příjmu PO a FO</a:t>
            </a:r>
            <a:endParaRPr lang="cs-CZ" sz="13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F9B1E2D-6B7D-401A-3029-68EB9B3B5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76" y="1008110"/>
            <a:ext cx="7587721" cy="50818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101DD2-66B6-4731-82DE-DA3C5D48DEA7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en-US" sz="140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24687" y="163562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Příjmy </a:t>
            </a:r>
            <a:r>
              <a:rPr lang="cs-CZ" altLang="en-US" sz="2400" b="1" dirty="0">
                <a:solidFill>
                  <a:schemeClr val="tx2"/>
                </a:solidFill>
              </a:rPr>
              <a:t>– z dotací a nedaňové (tř. 2 a 4)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5260340"/>
            <a:ext cx="83716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sz="1200" b="1" u="sng" dirty="0"/>
              <a:t>Dotace </a:t>
            </a:r>
            <a:r>
              <a:rPr lang="cs-CZ" sz="1200" dirty="0"/>
              <a:t>– rozpočtována pravidelná dotace na výkon státní správy + schválené dotace (výsadba zeleně). V </a:t>
            </a:r>
            <a:r>
              <a:rPr lang="cs-CZ" sz="1200" dirty="0">
                <a:solidFill>
                  <a:schemeClr val="accent4"/>
                </a:solidFill>
              </a:rPr>
              <a:t>r. 2021 </a:t>
            </a:r>
            <a:r>
              <a:rPr lang="cs-CZ" sz="1200" dirty="0"/>
              <a:t>kompenzační bonusy, oprava č.p.115+116 a jiné. </a:t>
            </a:r>
          </a:p>
          <a:p>
            <a:pPr algn="just">
              <a:buNone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1200" b="1" u="sng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Nedaňové příjmy</a:t>
            </a:r>
            <a:r>
              <a:rPr lang="cs-CZ" sz="1200" u="sng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- rozpočtované o 3.053 tis. Kč menší než návrh rozpočtu roku 2022. Ponížení příjmů z MPM z důvodu pronájmu. V r.2022 1.800 tis. Kč z příjmů pozemků.</a:t>
            </a:r>
            <a:endParaRPr lang="cs-CZ" sz="1200" dirty="0">
              <a:effectLst/>
              <a:latin typeface="+mn-lt"/>
              <a:ea typeface="Calibri" panose="020F0502020204030204" pitchFamily="34" charset="0"/>
            </a:endParaRPr>
          </a:p>
          <a:p>
            <a:pPr algn="just">
              <a:buNone/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10E15A-9035-86AE-3ED3-5F55F16E1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1164909"/>
            <a:ext cx="8400037" cy="383099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8424" y="6245225"/>
            <a:ext cx="29837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68B173E-DE97-4BCD-A532-62C86A28FF93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en-US" sz="1400" dirty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/>
              <a:t>Celkové příjmy </a:t>
            </a:r>
            <a:r>
              <a:rPr lang="cs-CZ" altLang="en-US" sz="3900" b="1" dirty="0"/>
              <a:t>= 103.445 tis. Kč</a:t>
            </a:r>
            <a:endParaRPr lang="en-US" altLang="en-US" sz="3900" dirty="0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21D3378-AF68-0406-55BC-13EAE7B5850E}"/>
              </a:ext>
            </a:extLst>
          </p:cNvPr>
          <p:cNvSpPr/>
          <p:nvPr/>
        </p:nvSpPr>
        <p:spPr>
          <a:xfrm>
            <a:off x="546687" y="5377190"/>
            <a:ext cx="8209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říjmy a výdaje očištěné o tzv. konsolidaci (převody mezi rozpočtovými účty – stejná částka na straně výdajů i příjmů).</a:t>
            </a:r>
            <a:endParaRPr lang="cs-CZ" sz="11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B908319-146C-862A-F52D-E5F0A41D2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381" y="1219200"/>
            <a:ext cx="8330049" cy="369444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0FA46BB-4526-4A96-8D10-F305F00B6E3C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cs-CZ" altLang="en-US" sz="4000" b="1" dirty="0">
                <a:solidFill>
                  <a:schemeClr val="tx1"/>
                </a:solidFill>
              </a:rPr>
            </a:b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>Rozpočtované výdaje</a:t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2400" b="1" dirty="0">
                <a:solidFill>
                  <a:schemeClr val="tx1"/>
                </a:solidFill>
              </a:rPr>
              <a:t>na rok 2023</a:t>
            </a:r>
            <a:br>
              <a:rPr lang="cs-CZ" altLang="en-US" sz="24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A95C918-5F8C-4C88-A8B7-BD09349E7FA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en-US" sz="140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Celkové výdaje = </a:t>
            </a:r>
            <a:r>
              <a:rPr lang="cs-CZ" altLang="en-US" sz="3600" b="1" dirty="0">
                <a:solidFill>
                  <a:srgbClr val="FF0000"/>
                </a:solidFill>
              </a:rPr>
              <a:t>119.692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62013" y="6135985"/>
            <a:ext cx="8281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cs-CZ" altLang="en-US" sz="1200" dirty="0"/>
              <a:t>2023 – ulice k Vodojemu (</a:t>
            </a:r>
            <a:r>
              <a:rPr lang="cs-CZ" altLang="en-US" sz="1200" dirty="0" err="1"/>
              <a:t>I.etapa</a:t>
            </a:r>
            <a:r>
              <a:rPr lang="cs-CZ" altLang="en-US" sz="1200" dirty="0"/>
              <a:t>); ul. na Sibiři; ZŠ – oprava topného systému; ponížení nákladu MPM ;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cs-CZ" altLang="en-US" sz="1200" dirty="0"/>
              <a:t>2022 – </a:t>
            </a:r>
            <a:r>
              <a:rPr lang="cs-CZ" altLang="en-US" sz="1100" dirty="0"/>
              <a:t>ulice Horní, ulice za radnicí,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859082B-449A-5E0F-D136-2DD312663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76" y="1015447"/>
            <a:ext cx="7995905" cy="513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9099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7D0902-5F70-4C1F-A268-EEE0CE9FF8F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en-US" sz="140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95288" y="224833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Celkové výdaje = </a:t>
            </a:r>
            <a:r>
              <a:rPr lang="cs-CZ" altLang="en-US" sz="3600" b="1" dirty="0">
                <a:solidFill>
                  <a:srgbClr val="FF0000"/>
                </a:solidFill>
              </a:rPr>
              <a:t>119.692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3325" y="6151398"/>
            <a:ext cx="7848873" cy="46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1100" dirty="0"/>
              <a:t>Rok 2023 – </a:t>
            </a:r>
            <a:r>
              <a:rPr lang="cs-CZ" sz="1100" dirty="0" err="1"/>
              <a:t>Sportpark</a:t>
            </a:r>
            <a:r>
              <a:rPr lang="cs-CZ" sz="1100" dirty="0"/>
              <a:t> </a:t>
            </a:r>
            <a:r>
              <a:rPr lang="cs-CZ" sz="1100" dirty="0" err="1"/>
              <a:t>Ostašská</a:t>
            </a:r>
            <a:r>
              <a:rPr lang="cs-CZ" sz="1100" dirty="0"/>
              <a:t> (Projekt); Oprava střechy radnice; Rekonstrukce VO </a:t>
            </a:r>
            <a:r>
              <a:rPr lang="cs-CZ" sz="1100" dirty="0" err="1"/>
              <a:t>II.etapa</a:t>
            </a:r>
            <a:endParaRPr lang="cs-CZ" sz="1100" dirty="0"/>
          </a:p>
          <a:p>
            <a:r>
              <a:rPr lang="cs-CZ" sz="1100" dirty="0"/>
              <a:t>Rok 2022 – koupaliště, sportoviště za benzinkou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E8B9704-94CA-78C1-466F-67EA32D53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45" y="1025576"/>
            <a:ext cx="8088979" cy="508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449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13010</TotalTime>
  <Words>609</Words>
  <Application>Microsoft Office PowerPoint</Application>
  <PresentationFormat>Předvádění na obrazovce (4:3)</PresentationFormat>
  <Paragraphs>89</Paragraphs>
  <Slides>18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Výchozí návrh</vt:lpstr>
      <vt:lpstr>  Rozpočet města Police nad Metují na rok 2023    </vt:lpstr>
      <vt:lpstr>Prezentace aplikace PowerPoint</vt:lpstr>
      <vt:lpstr>  Rozpočtované příjmy na rok 2023    </vt:lpstr>
      <vt:lpstr>Prezentace aplikace PowerPoint</vt:lpstr>
      <vt:lpstr>Prezentace aplikace PowerPoint</vt:lpstr>
      <vt:lpstr>Prezentace aplikace PowerPoint</vt:lpstr>
      <vt:lpstr>  Rozpočtované výdaje na rok 2023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</vt:lpstr>
      <vt:lpstr>Prezentace aplikace PowerPoint</vt:lpstr>
    </vt:vector>
  </TitlesOfParts>
  <Company>GUSEPPE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Matyska</dc:creator>
  <cp:lastModifiedBy>Jiří Vlček</cp:lastModifiedBy>
  <cp:revision>778</cp:revision>
  <dcterms:created xsi:type="dcterms:W3CDTF">2004-12-01T11:03:57Z</dcterms:created>
  <dcterms:modified xsi:type="dcterms:W3CDTF">2022-12-11T20:10:45Z</dcterms:modified>
</cp:coreProperties>
</file>