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402" r:id="rId2"/>
    <p:sldId id="431" r:id="rId3"/>
    <p:sldId id="422" r:id="rId4"/>
    <p:sldId id="507" r:id="rId5"/>
    <p:sldId id="403" r:id="rId6"/>
    <p:sldId id="429" r:id="rId7"/>
    <p:sldId id="466" r:id="rId8"/>
    <p:sldId id="502" r:id="rId9"/>
    <p:sldId id="425" r:id="rId10"/>
    <p:sldId id="406" r:id="rId11"/>
    <p:sldId id="505" r:id="rId12"/>
    <p:sldId id="468" r:id="rId13"/>
    <p:sldId id="488" r:id="rId14"/>
    <p:sldId id="426" r:id="rId15"/>
    <p:sldId id="470" r:id="rId16"/>
    <p:sldId id="509" r:id="rId17"/>
    <p:sldId id="487" r:id="rId18"/>
    <p:sldId id="433" r:id="rId19"/>
    <p:sldId id="434" r:id="rId20"/>
    <p:sldId id="501" r:id="rId21"/>
    <p:sldId id="477" r:id="rId22"/>
    <p:sldId id="451" r:id="rId23"/>
    <p:sldId id="490" r:id="rId24"/>
    <p:sldId id="491" r:id="rId25"/>
    <p:sldId id="506" r:id="rId26"/>
    <p:sldId id="436" r:id="rId27"/>
    <p:sldId id="437" r:id="rId28"/>
    <p:sldId id="508" r:id="rId29"/>
  </p:sldIdLst>
  <p:sldSz cx="9144000" cy="6858000" type="screen4x3"/>
  <p:notesSz cx="6669088" cy="9928225"/>
  <p:defaultTextStyle>
    <a:defPPr>
      <a:defRPr lang="cs-CZ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99" autoAdjust="0"/>
    <p:restoredTop sz="92967" autoAdjust="0"/>
  </p:normalViewPr>
  <p:slideViewPr>
    <p:cSldViewPr>
      <p:cViewPr varScale="1">
        <p:scale>
          <a:sx n="108" d="100"/>
          <a:sy n="108" d="100"/>
        </p:scale>
        <p:origin x="165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1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1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1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5A8C839-D6DB-4379-B9CF-8149EA0ED85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0684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4112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6463"/>
            <a:ext cx="53355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Klepnutím lze upravit styly předlohy textu.</a:t>
            </a:r>
          </a:p>
          <a:p>
            <a:pPr lvl="1"/>
            <a:r>
              <a:rPr lang="en-US" noProof="0" smtClean="0"/>
              <a:t>Druhá úroveň</a:t>
            </a:r>
          </a:p>
          <a:p>
            <a:pPr lvl="2"/>
            <a:r>
              <a:rPr lang="en-US" noProof="0" smtClean="0"/>
              <a:t>Třetí úroveň</a:t>
            </a:r>
          </a:p>
          <a:p>
            <a:pPr lvl="3"/>
            <a:r>
              <a:rPr lang="en-US" noProof="0" smtClean="0"/>
              <a:t>Čtvrtá úroveň</a:t>
            </a:r>
          </a:p>
          <a:p>
            <a:pPr lvl="4"/>
            <a:r>
              <a:rPr lang="en-US" noProof="0" smtClean="0"/>
              <a:t>Pátá úroveň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BC00029-3807-4618-8BA1-FD9E713787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9270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CFE7563-7556-4108-805A-D0628313D6EF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601534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BF4D236-F5A3-45EF-8545-45C45DAF4774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13</a:t>
            </a:fld>
            <a:endParaRPr lang="en-US" alt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087360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874B7BE-4F01-437D-9055-AEA525A78387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095901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D3855F7-0C2E-48A5-8498-572AE33BB4CE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15</a:t>
            </a:fld>
            <a:endParaRPr lang="en-US" altLang="en-U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416841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D3855F7-0C2E-48A5-8498-572AE33BB4CE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16</a:t>
            </a:fld>
            <a:endParaRPr lang="en-US" altLang="en-U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94321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302E049-62F0-45C4-86A6-F42D214DB9DA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17</a:t>
            </a:fld>
            <a:endParaRPr lang="en-US" alt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821558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73E036E-95F2-42ED-A659-38168B87E42D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18</a:t>
            </a:fld>
            <a:endParaRPr lang="en-US" altLang="en-US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1734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1D87A66-3118-49E8-ACE5-FE836B1E8196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19</a:t>
            </a:fld>
            <a:endParaRPr lang="en-US" alt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892325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A989525-5A64-47BD-9986-269F822911D3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20</a:t>
            </a:fld>
            <a:endParaRPr lang="en-US" alt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806749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0E73276-F10C-408E-A3B6-C72D028D1910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21</a:t>
            </a:fld>
            <a:endParaRPr lang="en-US" alt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3484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B716AC2-BA79-4A2A-8335-2221B4EDD77A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22</a:t>
            </a:fld>
            <a:endParaRPr lang="en-US" alt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74010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E21BFC8-8CB0-4A6C-93F2-B7A48531493A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376371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22724E-2A59-4342-B6F1-F5101E35469F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23</a:t>
            </a:fld>
            <a:endParaRPr lang="en-US" altLang="en-U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655163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E3EEFE1-48AA-4F0B-9A02-57ED1AC96918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24</a:t>
            </a:fld>
            <a:endParaRPr lang="en-US" altLang="en-US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0503566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D4AD1DB-751D-4DB8-B75A-2B695C65C2C8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25</a:t>
            </a:fld>
            <a:endParaRPr lang="en-US" altLang="en-US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9098653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F22CD3A-347B-4655-B97A-A105EF91D3CE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27</a:t>
            </a:fld>
            <a:endParaRPr lang="en-US" altLang="en-US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7986282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F22CD3A-347B-4655-B97A-A105EF91D3CE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28</a:t>
            </a:fld>
            <a:endParaRPr lang="en-US" altLang="en-US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81261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AA0B4EC-77E3-4E42-B6BD-8AFFD0499E33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164753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A905035-F85E-4166-8D83-7BCA0CFD0043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15293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CA8C9C0-CE74-48C5-8252-7BF1BCD42936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36241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4D444A3-4A9F-4B01-A08A-AAC2C7EC356C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363359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D49DDC9-0CCB-4EAC-A583-B33CE01C0D50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276614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6D6F221-B53C-4B72-89E2-75B9A4B8535E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32698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218184E-7848-49F2-8154-0BBF572ECF18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87585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E13D32-7707-4750-BC6E-BEEEDE5EE2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0580137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F33325-C430-4210-B4DE-9439ECBE58B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6016542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455E0-3219-48BE-B9E8-B87AC046088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559225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9C72F-FBB1-455F-B4A8-39759BE8B6D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8957820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1E740-C173-4ACF-A482-B9CA65CEF40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1106286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42D7C-AEF4-407C-A0DC-C956E628E5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6097712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582FE3-00FF-41BA-B752-1F623C4A99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8651479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C49E9-0713-49A5-98BC-2758FF9E66E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980834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818E6-7698-477A-9D10-7546E839AF2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6747126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9B803-9366-481B-AD81-EBD3CD9185E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9046135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08C12-D6A9-4C14-BA8D-46D29EBC9A5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074509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 smtClean="0"/>
              <a:t>Klepnutím lze upravit styly předlohy textu.</a:t>
            </a:r>
          </a:p>
          <a:p>
            <a:pPr lvl="1"/>
            <a:r>
              <a:rPr lang="cs-CZ" altLang="en-US" smtClean="0"/>
              <a:t>Druhá úroveň</a:t>
            </a:r>
          </a:p>
          <a:p>
            <a:pPr lvl="2"/>
            <a:r>
              <a:rPr lang="cs-CZ" altLang="en-US" smtClean="0"/>
              <a:t>Třetí úroveň</a:t>
            </a:r>
          </a:p>
          <a:p>
            <a:pPr lvl="3"/>
            <a:r>
              <a:rPr lang="cs-CZ" altLang="en-US" smtClean="0"/>
              <a:t>Čtvrtá úroveň</a:t>
            </a:r>
          </a:p>
          <a:p>
            <a:pPr lvl="4"/>
            <a:r>
              <a:rPr lang="cs-CZ" altLang="en-US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5E2860B-D44C-471D-98F8-C36BC65CE14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323850" cy="6858000"/>
          </a:xfrm>
          <a:prstGeom prst="rect">
            <a:avLst/>
          </a:prstGeom>
          <a:gradFill rotWithShape="1">
            <a:gsLst>
              <a:gs pos="0">
                <a:srgbClr val="AA6600"/>
              </a:gs>
              <a:gs pos="50000">
                <a:srgbClr val="FF9900"/>
              </a:gs>
              <a:gs pos="100000">
                <a:srgbClr val="AA66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32" name="Line 8"/>
          <p:cNvSpPr>
            <a:spLocks noChangeShapeType="1"/>
          </p:cNvSpPr>
          <p:nvPr userDrawn="1"/>
        </p:nvSpPr>
        <p:spPr bwMode="auto">
          <a:xfrm>
            <a:off x="395288" y="981075"/>
            <a:ext cx="8443912" cy="9525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33" name="Line 10"/>
          <p:cNvSpPr>
            <a:spLocks noChangeShapeType="1"/>
          </p:cNvSpPr>
          <p:nvPr userDrawn="1"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pic>
        <p:nvPicPr>
          <p:cNvPr id="1034" name="Picture 11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234950"/>
            <a:ext cx="611187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DEA5099-F4B7-4C86-B6BB-588B4B204C3B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cs-CZ" altLang="en-US" sz="1400" smtClean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en-US" sz="4000" b="1" dirty="0" smtClean="0">
                <a:solidFill>
                  <a:schemeClr val="tx1"/>
                </a:solidFill>
              </a:rPr>
              <a:t/>
            </a:r>
            <a:br>
              <a:rPr lang="cs-CZ" altLang="en-US" sz="4000" b="1" dirty="0" smtClean="0">
                <a:solidFill>
                  <a:schemeClr val="tx1"/>
                </a:solidFill>
              </a:rPr>
            </a:br>
            <a:r>
              <a:rPr lang="cs-CZ" altLang="en-US" sz="4000" b="1" dirty="0" smtClean="0">
                <a:solidFill>
                  <a:schemeClr val="tx1"/>
                </a:solidFill>
              </a:rPr>
              <a:t/>
            </a:r>
            <a:br>
              <a:rPr lang="cs-CZ" altLang="en-US" sz="4000" b="1" dirty="0" smtClean="0">
                <a:solidFill>
                  <a:schemeClr val="tx1"/>
                </a:solidFill>
              </a:rPr>
            </a:br>
            <a:r>
              <a:rPr lang="cs-CZ" altLang="en-US" sz="4000" b="1" dirty="0" smtClean="0">
                <a:solidFill>
                  <a:schemeClr val="tx1"/>
                </a:solidFill>
              </a:rPr>
              <a:t>R</a:t>
            </a:r>
            <a:r>
              <a:rPr lang="cs-CZ" altLang="en-US" b="1" dirty="0" smtClean="0">
                <a:solidFill>
                  <a:schemeClr val="tx1"/>
                </a:solidFill>
              </a:rPr>
              <a:t>ozpočet města</a:t>
            </a:r>
            <a:r>
              <a:rPr lang="cs-CZ" altLang="en-US" sz="4000" b="1" dirty="0" smtClean="0">
                <a:solidFill>
                  <a:schemeClr val="tx1"/>
                </a:solidFill>
              </a:rPr>
              <a:t/>
            </a:r>
            <a:br>
              <a:rPr lang="cs-CZ" altLang="en-US" sz="4000" b="1" dirty="0" smtClean="0">
                <a:solidFill>
                  <a:schemeClr val="tx1"/>
                </a:solidFill>
              </a:rPr>
            </a:br>
            <a:r>
              <a:rPr lang="cs-CZ" altLang="en-US" sz="3200" b="1" dirty="0" smtClean="0">
                <a:solidFill>
                  <a:srgbClr val="FF3300"/>
                </a:solidFill>
              </a:rPr>
              <a:t>Police nad Metují</a:t>
            </a:r>
            <a:r>
              <a:rPr lang="cs-CZ" altLang="en-US" sz="3600" b="1" dirty="0" smtClean="0">
                <a:solidFill>
                  <a:schemeClr val="tx1"/>
                </a:solidFill>
              </a:rPr>
              <a:t/>
            </a:r>
            <a:br>
              <a:rPr lang="cs-CZ" altLang="en-US" sz="3600" b="1" dirty="0" smtClean="0">
                <a:solidFill>
                  <a:schemeClr val="tx1"/>
                </a:solidFill>
              </a:rPr>
            </a:br>
            <a:r>
              <a:rPr lang="cs-CZ" altLang="en-US" sz="2400" b="1" dirty="0" smtClean="0">
                <a:solidFill>
                  <a:schemeClr val="tx1"/>
                </a:solidFill>
              </a:rPr>
              <a:t>na rok 2016</a:t>
            </a:r>
            <a:br>
              <a:rPr lang="cs-CZ" altLang="en-US" sz="2400" b="1" dirty="0" smtClean="0">
                <a:solidFill>
                  <a:schemeClr val="tx1"/>
                </a:solidFill>
              </a:rPr>
            </a:br>
            <a:r>
              <a:rPr lang="cs-CZ" altLang="en-US" sz="2000" b="1" dirty="0" smtClean="0">
                <a:solidFill>
                  <a:schemeClr val="tx1"/>
                </a:solidFill>
              </a:rPr>
              <a:t/>
            </a:r>
            <a:br>
              <a:rPr lang="cs-CZ" altLang="en-US" sz="2000" b="1" dirty="0" smtClean="0">
                <a:solidFill>
                  <a:schemeClr val="tx1"/>
                </a:solidFill>
              </a:rPr>
            </a:br>
            <a:r>
              <a:rPr lang="cs-CZ" altLang="en-US" sz="2000" b="1" dirty="0" smtClean="0">
                <a:solidFill>
                  <a:schemeClr val="tx1"/>
                </a:solidFill>
              </a:rPr>
              <a:t/>
            </a:r>
            <a:br>
              <a:rPr lang="cs-CZ" altLang="en-US" sz="2000" b="1" dirty="0" smtClean="0">
                <a:solidFill>
                  <a:schemeClr val="tx1"/>
                </a:solidFill>
              </a:rPr>
            </a:br>
            <a:r>
              <a:rPr lang="cs-CZ" altLang="en-US" sz="2000" b="1" dirty="0" smtClean="0">
                <a:solidFill>
                  <a:schemeClr val="tx1"/>
                </a:solidFill>
              </a:rPr>
              <a:t/>
            </a:r>
            <a:br>
              <a:rPr lang="cs-CZ" altLang="en-US" sz="2000" b="1" dirty="0" smtClean="0">
                <a:solidFill>
                  <a:schemeClr val="tx1"/>
                </a:solidFill>
              </a:rPr>
            </a:br>
            <a:endParaRPr lang="en-US" altLang="en-US" sz="1600" b="1" dirty="0" smtClean="0">
              <a:solidFill>
                <a:schemeClr val="tx1"/>
              </a:solidFill>
            </a:endParaRPr>
          </a:p>
        </p:txBody>
      </p:sp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4076700"/>
            <a:ext cx="1247775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B42B85AD-9361-4DFA-A4B3-5EF7057F3B57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cs-CZ" altLang="en-US" sz="1400" smtClean="0"/>
          </a:p>
        </p:txBody>
      </p:sp>
      <p:sp>
        <p:nvSpPr>
          <p:cNvPr id="13315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3600" b="1" dirty="0">
                <a:solidFill>
                  <a:schemeClr val="tx2"/>
                </a:solidFill>
              </a:rPr>
              <a:t>Celkové výdaje = </a:t>
            </a:r>
            <a:r>
              <a:rPr lang="cs-CZ" altLang="en-US" sz="3600" b="1" dirty="0" smtClean="0">
                <a:solidFill>
                  <a:srgbClr val="FF0000"/>
                </a:solidFill>
              </a:rPr>
              <a:t>78.396 </a:t>
            </a:r>
            <a:r>
              <a:rPr lang="cs-CZ" altLang="en-US" sz="3600" b="1" dirty="0" err="1">
                <a:solidFill>
                  <a:srgbClr val="FF0000"/>
                </a:solidFill>
              </a:rPr>
              <a:t>tis.Kč</a:t>
            </a:r>
            <a:endParaRPr lang="en-US" altLang="en-US" sz="3600" dirty="0">
              <a:solidFill>
                <a:srgbClr val="FF0000"/>
              </a:solidFill>
            </a:endParaRPr>
          </a:p>
        </p:txBody>
      </p:sp>
      <p:sp>
        <p:nvSpPr>
          <p:cNvPr id="13317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46" name="Obdélník 9"/>
          <p:cNvSpPr>
            <a:spLocks noChangeArrowheads="1"/>
          </p:cNvSpPr>
          <p:nvPr/>
        </p:nvSpPr>
        <p:spPr bwMode="auto">
          <a:xfrm>
            <a:off x="588169" y="3861048"/>
            <a:ext cx="842486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cs-CZ" sz="1600" b="1" dirty="0" smtClean="0"/>
              <a:t>Celkové </a:t>
            </a:r>
            <a:r>
              <a:rPr lang="cs-CZ" sz="1600" b="1" dirty="0"/>
              <a:t>navrhované výdaje jsou o </a:t>
            </a:r>
            <a:r>
              <a:rPr lang="cs-CZ" sz="1600" b="1" dirty="0" smtClean="0"/>
              <a:t>10 577 </a:t>
            </a:r>
            <a:r>
              <a:rPr lang="cs-CZ" sz="1600" b="1" dirty="0"/>
              <a:t>tis</a:t>
            </a:r>
            <a:r>
              <a:rPr lang="cs-CZ" sz="1600" b="1" dirty="0" smtClean="0"/>
              <a:t>. Kč </a:t>
            </a:r>
            <a:r>
              <a:rPr lang="cs-CZ" sz="1600" b="1" dirty="0" smtClean="0"/>
              <a:t>vyšší </a:t>
            </a:r>
            <a:r>
              <a:rPr lang="cs-CZ" sz="1600" b="1" dirty="0"/>
              <a:t>než skutek v </a:t>
            </a:r>
            <a:r>
              <a:rPr lang="cs-CZ" sz="1600" b="1" dirty="0" smtClean="0"/>
              <a:t>r. </a:t>
            </a:r>
            <a:r>
              <a:rPr lang="cs-CZ" sz="1600" b="1" dirty="0" smtClean="0"/>
              <a:t>2015</a:t>
            </a:r>
          </a:p>
          <a:p>
            <a:pPr algn="l">
              <a:defRPr/>
            </a:pPr>
            <a:endParaRPr lang="cs-CZ" sz="1600" b="1" dirty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cs-CZ" sz="1600" b="1" dirty="0"/>
              <a:t>Zahrnuté investice ve výši </a:t>
            </a:r>
            <a:r>
              <a:rPr lang="cs-CZ" sz="1600" b="1" dirty="0" smtClean="0"/>
              <a:t>14.570 tis. Kč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endParaRPr lang="cs-CZ" sz="1600" b="1" dirty="0" smtClean="0">
              <a:solidFill>
                <a:srgbClr val="FF000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cs-CZ" sz="1600" b="1" dirty="0" smtClean="0"/>
              <a:t>Pokračují splátky úvěrů a půjčky ve výši 3.010 tis. Kč</a:t>
            </a:r>
            <a:endParaRPr lang="cs-CZ" sz="1600" b="1" dirty="0" smtClean="0">
              <a:solidFill>
                <a:srgbClr val="FF0000"/>
              </a:solidFill>
            </a:endParaRPr>
          </a:p>
          <a:p>
            <a:pPr algn="l">
              <a:defRPr/>
            </a:pPr>
            <a:endParaRPr lang="cs-CZ" sz="1600" b="1" strike="sngStrike" dirty="0">
              <a:solidFill>
                <a:srgbClr val="FF0000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288" y="1181700"/>
            <a:ext cx="8617743" cy="2139219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4A95C918-5F8C-4C88-A8B7-BD09349E7FA0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cs-CZ" altLang="en-US" sz="1400" smtClean="0"/>
          </a:p>
        </p:txBody>
      </p:sp>
      <p:sp>
        <p:nvSpPr>
          <p:cNvPr id="14339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3600" b="1" dirty="0">
                <a:solidFill>
                  <a:schemeClr val="tx2"/>
                </a:solidFill>
              </a:rPr>
              <a:t>Celkové výdaje = </a:t>
            </a:r>
            <a:r>
              <a:rPr lang="cs-CZ" altLang="en-US" sz="3600" b="1" dirty="0">
                <a:solidFill>
                  <a:srgbClr val="FF0000"/>
                </a:solidFill>
              </a:rPr>
              <a:t>78.396 </a:t>
            </a:r>
            <a:r>
              <a:rPr lang="cs-CZ" altLang="en-US" sz="3600" b="1" dirty="0" err="1">
                <a:solidFill>
                  <a:srgbClr val="FF0000"/>
                </a:solidFill>
              </a:rPr>
              <a:t>tis.Kč</a:t>
            </a:r>
            <a:endParaRPr lang="en-US" altLang="en-US" sz="3600" dirty="0">
              <a:solidFill>
                <a:srgbClr val="FF0000"/>
              </a:solidFill>
            </a:endParaRPr>
          </a:p>
        </p:txBody>
      </p:sp>
      <p:sp>
        <p:nvSpPr>
          <p:cNvPr id="14341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071" y="1102370"/>
            <a:ext cx="8630759" cy="3768360"/>
          </a:xfrm>
          <a:prstGeom prst="rect">
            <a:avLst/>
          </a:prstGeom>
        </p:spPr>
      </p:pic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11188" y="5589240"/>
            <a:ext cx="82819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cs-CZ" altLang="en-US" sz="1200" dirty="0" smtClean="0"/>
              <a:t>2015 – dokončení odvodnění poldrů; hlediště v divadle</a:t>
            </a:r>
          </a:p>
          <a:p>
            <a:pPr eaLnBrk="1" hangingPunct="1">
              <a:spcBef>
                <a:spcPct val="0"/>
              </a:spcBef>
            </a:pPr>
            <a:r>
              <a:rPr lang="cs-CZ" altLang="en-US" sz="1200" dirty="0" smtClean="0"/>
              <a:t>2016 – komunikace nad DD; odvody za ČOV; rekonstrukce WC na 2.stupni</a:t>
            </a:r>
            <a:endParaRPr lang="cs-CZ" altLang="en-US" sz="105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FD7D0902-5F70-4C1F-A268-EEE0CE9FF8F0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cs-CZ" altLang="en-US" sz="1400" smtClean="0"/>
          </a:p>
        </p:txBody>
      </p:sp>
      <p:sp>
        <p:nvSpPr>
          <p:cNvPr id="15363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3600" b="1" dirty="0">
                <a:solidFill>
                  <a:schemeClr val="tx2"/>
                </a:solidFill>
              </a:rPr>
              <a:t>Celkové výdaje = </a:t>
            </a:r>
            <a:r>
              <a:rPr lang="cs-CZ" altLang="en-US" sz="3600" b="1" dirty="0">
                <a:solidFill>
                  <a:srgbClr val="FF0000"/>
                </a:solidFill>
              </a:rPr>
              <a:t>78.396 </a:t>
            </a:r>
            <a:r>
              <a:rPr lang="cs-CZ" altLang="en-US" sz="3600" b="1" dirty="0" err="1">
                <a:solidFill>
                  <a:srgbClr val="FF0000"/>
                </a:solidFill>
              </a:rPr>
              <a:t>tis.Kč</a:t>
            </a:r>
            <a:endParaRPr lang="en-US" altLang="en-US" sz="3600" dirty="0">
              <a:solidFill>
                <a:srgbClr val="FF0000"/>
              </a:solidFill>
            </a:endParaRPr>
          </a:p>
        </p:txBody>
      </p:sp>
      <p:sp>
        <p:nvSpPr>
          <p:cNvPr id="15365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66" name="TextovéPole 8"/>
          <p:cNvSpPr txBox="1">
            <a:spLocks noChangeArrowheads="1"/>
          </p:cNvSpPr>
          <p:nvPr/>
        </p:nvSpPr>
        <p:spPr bwMode="auto">
          <a:xfrm>
            <a:off x="6075363" y="4992688"/>
            <a:ext cx="238125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100" b="1"/>
              <a:t>*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11188" y="5589240"/>
            <a:ext cx="828198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cs-CZ" altLang="en-US" sz="1200" dirty="0" smtClean="0"/>
              <a:t>2016 – převod nákladů z mandátu TS; nákup pozemků </a:t>
            </a:r>
            <a:endParaRPr lang="cs-CZ" altLang="en-US" sz="1050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872" y="1183333"/>
            <a:ext cx="8406717" cy="4071292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74D79FEC-A4D0-4A97-9525-F42F380EB272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cs-CZ" altLang="en-US" sz="1400" smtClean="0"/>
          </a:p>
        </p:txBody>
      </p:sp>
      <p:sp>
        <p:nvSpPr>
          <p:cNvPr id="16387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3600" b="1" dirty="0">
                <a:solidFill>
                  <a:schemeClr val="tx2"/>
                </a:solidFill>
              </a:rPr>
              <a:t>Celkové výdaje = </a:t>
            </a:r>
            <a:r>
              <a:rPr lang="cs-CZ" altLang="en-US" sz="3600" b="1" dirty="0">
                <a:solidFill>
                  <a:srgbClr val="FF0000"/>
                </a:solidFill>
              </a:rPr>
              <a:t>78.396 </a:t>
            </a:r>
            <a:r>
              <a:rPr lang="cs-CZ" altLang="en-US" sz="3600" b="1" dirty="0" err="1">
                <a:solidFill>
                  <a:srgbClr val="FF0000"/>
                </a:solidFill>
              </a:rPr>
              <a:t>tis.Kč</a:t>
            </a:r>
            <a:endParaRPr lang="en-US" altLang="en-US" sz="3600" dirty="0">
              <a:solidFill>
                <a:srgbClr val="FF0000"/>
              </a:solidFill>
            </a:endParaRPr>
          </a:p>
        </p:txBody>
      </p:sp>
      <p:sp>
        <p:nvSpPr>
          <p:cNvPr id="16389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921" y="1538049"/>
            <a:ext cx="8608256" cy="3973041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1D5DE1F6-85F5-4194-9FD9-243F9736E145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14</a:t>
            </a:fld>
            <a:endParaRPr lang="cs-CZ" altLang="en-US" sz="1400" smtClean="0"/>
          </a:p>
        </p:txBody>
      </p:sp>
      <p:sp>
        <p:nvSpPr>
          <p:cNvPr id="18435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Výdaje – IMŽP</a:t>
            </a:r>
            <a:endParaRPr lang="en-US" altLang="en-US" sz="6600">
              <a:solidFill>
                <a:schemeClr val="tx2"/>
              </a:solidFill>
            </a:endParaRPr>
          </a:p>
        </p:txBody>
      </p:sp>
      <p:sp>
        <p:nvSpPr>
          <p:cNvPr id="18437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438" name="Obdélník 8"/>
          <p:cNvSpPr>
            <a:spLocks noChangeArrowheads="1"/>
          </p:cNvSpPr>
          <p:nvPr/>
        </p:nvSpPr>
        <p:spPr bwMode="auto">
          <a:xfrm>
            <a:off x="474896" y="4653136"/>
            <a:ext cx="8424862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cs-CZ" altLang="en-US" sz="1400" b="1" dirty="0" smtClean="0"/>
              <a:t>Nárůst výdajů v kapitole Územní rozvoj, je způsoben zamýšleným nákupem pozemků. Příjmy jsou ovlivněny prodejem nemovitostí.</a:t>
            </a:r>
            <a:endParaRPr lang="cs-CZ" altLang="en-US" sz="1400" b="1" dirty="0"/>
          </a:p>
          <a:p>
            <a:pPr eaLnBrk="1" hangingPunct="1">
              <a:spcBef>
                <a:spcPct val="0"/>
              </a:spcBef>
            </a:pPr>
            <a:endParaRPr lang="cs-CZ" altLang="en-US" sz="1400" b="1" dirty="0"/>
          </a:p>
          <a:p>
            <a:pPr eaLnBrk="1" hangingPunct="1">
              <a:spcBef>
                <a:spcPct val="0"/>
              </a:spcBef>
            </a:pPr>
            <a:r>
              <a:rPr lang="cs-CZ" altLang="en-US" sz="1400" b="1" dirty="0"/>
              <a:t> </a:t>
            </a:r>
            <a:r>
              <a:rPr lang="cs-CZ" altLang="en-US" sz="1400" b="1" dirty="0" smtClean="0"/>
              <a:t>V </a:t>
            </a:r>
            <a:r>
              <a:rPr lang="cs-CZ" altLang="en-US" sz="1400" b="1" dirty="0"/>
              <a:t>kapitole </a:t>
            </a:r>
            <a:r>
              <a:rPr lang="cs-CZ" altLang="en-US" sz="1400" b="1" dirty="0" smtClean="0"/>
              <a:t>Lesy - realizace lesního hospodářského plánu.</a:t>
            </a:r>
            <a:endParaRPr lang="cs-CZ" altLang="en-US" sz="1400" b="1" dirty="0"/>
          </a:p>
          <a:p>
            <a:pPr eaLnBrk="1" hangingPunct="1">
              <a:spcBef>
                <a:spcPct val="0"/>
              </a:spcBef>
            </a:pPr>
            <a:endParaRPr lang="cs-CZ" altLang="en-US" sz="1400" b="1" dirty="0"/>
          </a:p>
          <a:p>
            <a:pPr eaLnBrk="1" hangingPunct="1">
              <a:spcBef>
                <a:spcPct val="0"/>
              </a:spcBef>
            </a:pPr>
            <a:r>
              <a:rPr lang="cs-CZ" altLang="en-US" sz="1400" b="1" dirty="0" smtClean="0"/>
              <a:t>Odpady – změna odpadového systému pro r. 2016. Výdaje konstantní</a:t>
            </a:r>
            <a:r>
              <a:rPr lang="cs-CZ" altLang="en-US" sz="1400" b="1" dirty="0" smtClean="0"/>
              <a:t>.</a:t>
            </a:r>
          </a:p>
          <a:p>
            <a:pPr eaLnBrk="1" hangingPunct="1">
              <a:spcBef>
                <a:spcPct val="0"/>
              </a:spcBef>
            </a:pPr>
            <a:endParaRPr lang="cs-CZ" altLang="en-US" sz="1400" b="1" dirty="0" smtClean="0"/>
          </a:p>
          <a:p>
            <a:pPr eaLnBrk="1" hangingPunct="1">
              <a:spcBef>
                <a:spcPct val="0"/>
              </a:spcBef>
            </a:pPr>
            <a:r>
              <a:rPr lang="cs-CZ" altLang="en-US" sz="1400" b="1" dirty="0" smtClean="0"/>
              <a:t>Celkově předpokládá kapitola IMŽP zisk 1 679 tis. Kč (bez investic)</a:t>
            </a:r>
            <a:endParaRPr lang="cs-CZ" altLang="en-US" sz="1400" b="1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648" y="1112274"/>
            <a:ext cx="5784304" cy="3336637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57BB14-AC5C-4769-97B1-8B4A006E6E69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15</a:t>
            </a:fld>
            <a:endParaRPr lang="cs-CZ" altLang="en-US" sz="1400" dirty="0" smtClean="0"/>
          </a:p>
        </p:txBody>
      </p:sp>
      <p:sp>
        <p:nvSpPr>
          <p:cNvPr id="19459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9460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 dirty="0">
                <a:solidFill>
                  <a:schemeClr val="tx2"/>
                </a:solidFill>
              </a:rPr>
              <a:t>Výdaje</a:t>
            </a:r>
            <a:r>
              <a:rPr lang="cs-CZ" altLang="en-US" sz="5400" b="1" dirty="0">
                <a:solidFill>
                  <a:schemeClr val="tx2"/>
                </a:solidFill>
              </a:rPr>
              <a:t> </a:t>
            </a:r>
            <a:r>
              <a:rPr lang="cs-CZ" altLang="en-US" sz="4000" b="1" dirty="0">
                <a:solidFill>
                  <a:schemeClr val="tx2"/>
                </a:solidFill>
              </a:rPr>
              <a:t>– </a:t>
            </a:r>
            <a:r>
              <a:rPr lang="cs-CZ" altLang="en-US" sz="4000" b="1" dirty="0" smtClean="0">
                <a:solidFill>
                  <a:schemeClr val="tx2"/>
                </a:solidFill>
              </a:rPr>
              <a:t>Kultura, sport, MPM</a:t>
            </a:r>
            <a:endParaRPr lang="en-US" altLang="en-US" sz="4800" dirty="0">
              <a:solidFill>
                <a:schemeClr val="tx2"/>
              </a:solidFill>
            </a:endParaRPr>
          </a:p>
        </p:txBody>
      </p:sp>
      <p:sp>
        <p:nvSpPr>
          <p:cNvPr id="19461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62" name="TextovéPole 6"/>
          <p:cNvSpPr txBox="1">
            <a:spLocks noChangeArrowheads="1"/>
          </p:cNvSpPr>
          <p:nvPr/>
        </p:nvSpPr>
        <p:spPr bwMode="auto">
          <a:xfrm>
            <a:off x="4838701" y="973075"/>
            <a:ext cx="4305300" cy="449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en-US" sz="1300" b="1" u="sng" dirty="0"/>
              <a:t>Infocentrum</a:t>
            </a:r>
            <a:r>
              <a:rPr lang="cs-CZ" altLang="en-US" sz="1300" dirty="0"/>
              <a:t> </a:t>
            </a:r>
            <a:r>
              <a:rPr lang="cs-CZ" altLang="en-US" sz="1300" dirty="0" smtClean="0"/>
              <a:t>– Příjmy i výdaje na srovnatelné úrovni s rokem 2015.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en-US" sz="13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en-US" sz="1300" b="1" u="sng" dirty="0" smtClean="0"/>
              <a:t>Divadlo </a:t>
            </a:r>
            <a:r>
              <a:rPr lang="cs-CZ" altLang="en-US" sz="1300" dirty="0"/>
              <a:t>– </a:t>
            </a:r>
            <a:r>
              <a:rPr lang="cs-CZ" altLang="en-US" sz="1300" dirty="0" smtClean="0"/>
              <a:t>Navýšení výdajů o platbu energii (cca 300 tis. Kč - dříve placeno z mandátu TS) + další drobné </a:t>
            </a:r>
            <a:r>
              <a:rPr lang="cs-CZ" altLang="en-US" sz="1300" dirty="0" smtClean="0"/>
              <a:t>dovybavení.</a:t>
            </a:r>
            <a:endParaRPr lang="cs-CZ" altLang="en-US" sz="1300" dirty="0" smtClean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en-US" sz="13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en-US" sz="1300" b="1" u="sng" dirty="0" smtClean="0"/>
              <a:t>Kino</a:t>
            </a:r>
            <a:r>
              <a:rPr lang="cs-CZ" altLang="en-US" sz="1300" b="1" dirty="0" smtClean="0"/>
              <a:t> –</a:t>
            </a:r>
            <a:r>
              <a:rPr lang="cs-CZ" altLang="en-US" sz="1300" dirty="0" smtClean="0"/>
              <a:t> pro rok 2016 samo financovatelné.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en-US" sz="13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en-US" sz="1300" b="1" u="sng" dirty="0" smtClean="0"/>
              <a:t>Pellyho </a:t>
            </a:r>
            <a:r>
              <a:rPr lang="cs-CZ" altLang="en-US" sz="1300" b="1" dirty="0"/>
              <a:t>domy </a:t>
            </a:r>
            <a:r>
              <a:rPr lang="cs-CZ" altLang="en-US" sz="1300" dirty="0"/>
              <a:t>– </a:t>
            </a:r>
            <a:r>
              <a:rPr lang="cs-CZ" altLang="en-US" sz="1300" dirty="0" smtClean="0"/>
              <a:t>v r.2015 probíhaly stavební úpravy.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en-US" sz="13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en-US" sz="1300" b="1" u="sng" dirty="0" smtClean="0"/>
              <a:t>Kultura</a:t>
            </a:r>
            <a:r>
              <a:rPr lang="cs-CZ" altLang="en-US" sz="1300" dirty="0" smtClean="0"/>
              <a:t>  </a:t>
            </a:r>
            <a:r>
              <a:rPr lang="cs-CZ" altLang="en-US" sz="1300" dirty="0"/>
              <a:t>- </a:t>
            </a:r>
            <a:r>
              <a:rPr lang="cs-CZ" altLang="en-US" sz="1300" dirty="0" smtClean="0"/>
              <a:t>Další rozšíření počtu kulturních akcí sebou přináší další příjmy i výdaje. Podpora kulturních akcí OV</a:t>
            </a:r>
            <a:r>
              <a:rPr lang="cs-CZ" altLang="en-US" sz="1300" dirty="0" smtClean="0"/>
              <a:t>. Vydání knihy o </a:t>
            </a:r>
            <a:r>
              <a:rPr lang="cs-CZ" altLang="en-US" sz="1300" dirty="0" err="1" smtClean="0"/>
              <a:t>Hlavňově</a:t>
            </a:r>
            <a:r>
              <a:rPr lang="cs-CZ" altLang="en-US" sz="1300" dirty="0"/>
              <a:t> </a:t>
            </a:r>
            <a:r>
              <a:rPr lang="cs-CZ" altLang="en-US" sz="1300" dirty="0" smtClean="0"/>
              <a:t>(200tis. Kč)</a:t>
            </a:r>
            <a:endParaRPr lang="cs-CZ" altLang="en-US" sz="1300" dirty="0" smtClean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en-US" sz="13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en-US" sz="1300" b="1" u="sng" dirty="0" smtClean="0"/>
              <a:t>MPMP</a:t>
            </a:r>
            <a:r>
              <a:rPr lang="cs-CZ" altLang="en-US" sz="1300" dirty="0" smtClean="0"/>
              <a:t> – </a:t>
            </a:r>
            <a:r>
              <a:rPr lang="cs-CZ" altLang="en-US" sz="1300" dirty="0" smtClean="0"/>
              <a:t>opravy, nákup služeb a upomínkových předmětů k dalšímu prodeji generující další příjmy.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en-US" sz="1300" dirty="0" smtClean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en-US" sz="1300" b="1" u="sng" dirty="0" smtClean="0"/>
              <a:t>Sport</a:t>
            </a:r>
            <a:r>
              <a:rPr lang="cs-CZ" altLang="en-US" sz="1300" dirty="0" smtClean="0"/>
              <a:t> – Příjmy ovlivněny špatnou zimou. Výdaje na opravy, údržbu a revize sportovišť (dříve placeno z mandátu). Ztráta koupaliště.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en-US" sz="13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445" y="1052736"/>
            <a:ext cx="4428255" cy="527202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57BB14-AC5C-4769-97B1-8B4A006E6E69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16</a:t>
            </a:fld>
            <a:endParaRPr lang="cs-CZ" altLang="en-US" sz="1400" dirty="0" smtClean="0"/>
          </a:p>
        </p:txBody>
      </p:sp>
      <p:sp>
        <p:nvSpPr>
          <p:cNvPr id="19459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9460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 dirty="0">
                <a:solidFill>
                  <a:schemeClr val="tx2"/>
                </a:solidFill>
              </a:rPr>
              <a:t>Výdaje</a:t>
            </a:r>
            <a:r>
              <a:rPr lang="cs-CZ" altLang="en-US" sz="5400" b="1" dirty="0">
                <a:solidFill>
                  <a:schemeClr val="tx2"/>
                </a:solidFill>
              </a:rPr>
              <a:t> </a:t>
            </a:r>
            <a:r>
              <a:rPr lang="cs-CZ" altLang="en-US" sz="4000" b="1" dirty="0">
                <a:solidFill>
                  <a:schemeClr val="tx2"/>
                </a:solidFill>
              </a:rPr>
              <a:t>– </a:t>
            </a:r>
            <a:r>
              <a:rPr lang="cs-CZ" altLang="en-US" sz="4000" b="1" dirty="0" smtClean="0">
                <a:solidFill>
                  <a:schemeClr val="tx2"/>
                </a:solidFill>
              </a:rPr>
              <a:t>Kultura, sport, MPM</a:t>
            </a:r>
            <a:endParaRPr lang="en-US" altLang="en-US" sz="4800" dirty="0">
              <a:solidFill>
                <a:schemeClr val="tx2"/>
              </a:solidFill>
            </a:endParaRPr>
          </a:p>
        </p:txBody>
      </p:sp>
      <p:sp>
        <p:nvSpPr>
          <p:cNvPr id="19461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62" name="TextovéPole 6"/>
          <p:cNvSpPr txBox="1">
            <a:spLocks noChangeArrowheads="1"/>
          </p:cNvSpPr>
          <p:nvPr/>
        </p:nvSpPr>
        <p:spPr bwMode="auto">
          <a:xfrm>
            <a:off x="4932039" y="973075"/>
            <a:ext cx="4211961" cy="4930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r>
              <a:rPr lang="cs-CZ" sz="1400" b="1" dirty="0"/>
              <a:t>Nárůst výdajů oproti skutečnosti r.2015 je způsobeno těmito faktory: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400" dirty="0"/>
              <a:t>nevyplacené mzdy za měsíc prosinec z rozpočtu r. 2015 (změna systému účtování) – celkem včetně odvodů u všech kapitol </a:t>
            </a:r>
            <a:r>
              <a:rPr lang="cs-CZ" sz="1400" b="1" dirty="0"/>
              <a:t>183 tis. Kč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400" dirty="0"/>
              <a:t>navýšení výdajů o platby energií (dříve placeno z mandátu) </a:t>
            </a:r>
            <a:r>
              <a:rPr lang="cs-CZ" sz="1400" b="1" dirty="0"/>
              <a:t>350 tis. Kč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400" dirty="0"/>
              <a:t>opravy dříve placené z mandátu  </a:t>
            </a:r>
            <a:r>
              <a:rPr lang="cs-CZ" sz="1400" b="1" dirty="0"/>
              <a:t>50 tis. Kč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400" dirty="0"/>
              <a:t>sportoviště </a:t>
            </a:r>
            <a:r>
              <a:rPr lang="cs-CZ" sz="1400" b="1" dirty="0" smtClean="0"/>
              <a:t>722 </a:t>
            </a:r>
            <a:r>
              <a:rPr lang="cs-CZ" sz="1400" b="1" dirty="0" err="1" smtClean="0"/>
              <a:t>tis.Kč</a:t>
            </a:r>
            <a:endParaRPr lang="cs-CZ" sz="1400" b="1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400" dirty="0"/>
              <a:t>ztráta z provozu koupaliště </a:t>
            </a:r>
            <a:r>
              <a:rPr lang="cs-CZ" sz="1400" b="1" dirty="0"/>
              <a:t>250 tis. Kč</a:t>
            </a:r>
            <a:r>
              <a:rPr lang="cs-CZ" sz="1400" dirty="0"/>
              <a:t> (skutečnost r. 2015 byla 0 Kč, protože TS nepožadovaly příspěvek na tuto ztrátu)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400" b="1" dirty="0"/>
              <a:t>150 tis. Kč </a:t>
            </a:r>
            <a:r>
              <a:rPr lang="cs-CZ" sz="1400" dirty="0"/>
              <a:t>– oprava </a:t>
            </a:r>
            <a:r>
              <a:rPr lang="cs-CZ" sz="1400" dirty="0" err="1"/>
              <a:t>beach</a:t>
            </a:r>
            <a:r>
              <a:rPr lang="cs-CZ" sz="1400" dirty="0"/>
              <a:t> hřiště </a:t>
            </a:r>
            <a:r>
              <a:rPr lang="cs-CZ" sz="1400" dirty="0" smtClean="0"/>
              <a:t>(návrh </a:t>
            </a:r>
            <a:r>
              <a:rPr lang="cs-CZ" sz="1400" dirty="0"/>
              <a:t>v akcích IMŽP)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400" b="1" dirty="0"/>
              <a:t>50 tis. Kč </a:t>
            </a:r>
            <a:r>
              <a:rPr lang="cs-CZ" sz="1400" dirty="0"/>
              <a:t>- koupaliště - </a:t>
            </a:r>
            <a:r>
              <a:rPr lang="cs-CZ" sz="1400" dirty="0" smtClean="0"/>
              <a:t>PD </a:t>
            </a:r>
            <a:r>
              <a:rPr lang="cs-CZ" sz="1400" dirty="0"/>
              <a:t>opravy velkého bazénu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400" b="1" dirty="0" smtClean="0"/>
              <a:t>272 </a:t>
            </a:r>
            <a:r>
              <a:rPr lang="cs-CZ" sz="1400" b="1" dirty="0"/>
              <a:t>tis. Kč </a:t>
            </a:r>
            <a:r>
              <a:rPr lang="cs-CZ" sz="1400" dirty="0"/>
              <a:t>– přesun výdajů z mandátu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en-US" sz="1200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687" y="1076347"/>
            <a:ext cx="4502962" cy="5360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6653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F0386D6A-7F49-47F3-9F88-3BF9F7C84D91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17</a:t>
            </a:fld>
            <a:endParaRPr lang="cs-CZ" altLang="en-US" sz="1400" smtClean="0"/>
          </a:p>
        </p:txBody>
      </p:sp>
      <p:sp>
        <p:nvSpPr>
          <p:cNvPr id="20484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485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Výdaje </a:t>
            </a:r>
            <a:r>
              <a:rPr lang="cs-CZ" altLang="en-US" sz="2400" b="1">
                <a:solidFill>
                  <a:schemeClr val="tx2"/>
                </a:solidFill>
              </a:rPr>
              <a:t>– </a:t>
            </a:r>
            <a:r>
              <a:rPr lang="cs-CZ" altLang="en-US" sz="3600" b="1">
                <a:solidFill>
                  <a:schemeClr val="tx2"/>
                </a:solidFill>
              </a:rPr>
              <a:t>příspěvkové organizace</a:t>
            </a:r>
            <a:endParaRPr lang="en-US" altLang="en-US" sz="6000">
              <a:solidFill>
                <a:schemeClr val="tx2"/>
              </a:solidFill>
            </a:endParaRPr>
          </a:p>
        </p:txBody>
      </p:sp>
      <p:sp>
        <p:nvSpPr>
          <p:cNvPr id="20486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6553200" y="3059668"/>
            <a:ext cx="274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*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49414" y="6160313"/>
            <a:ext cx="24753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 smtClean="0">
                <a:solidFill>
                  <a:srgbClr val="FF0000"/>
                </a:solidFill>
              </a:rPr>
              <a:t>*</a:t>
            </a:r>
            <a:r>
              <a:rPr lang="cs-CZ" sz="1200" dirty="0" smtClean="0"/>
              <a:t> včetně 75 tis. Kč - úroky z úvěru</a:t>
            </a:r>
            <a:endParaRPr lang="cs-CZ" sz="1200" dirty="0">
              <a:solidFill>
                <a:srgbClr val="FF0000"/>
              </a:solidFill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430" y="1062797"/>
            <a:ext cx="8428651" cy="5016501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7870106B-BCDB-4C22-AC93-D80D66457F94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18</a:t>
            </a:fld>
            <a:endParaRPr lang="cs-CZ" altLang="en-US" sz="1400" smtClean="0"/>
          </a:p>
        </p:txBody>
      </p:sp>
      <p:sp>
        <p:nvSpPr>
          <p:cNvPr id="22531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532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Výdaje </a:t>
            </a:r>
            <a:r>
              <a:rPr lang="cs-CZ" altLang="en-US" sz="2400" b="1">
                <a:solidFill>
                  <a:schemeClr val="tx2"/>
                </a:solidFill>
              </a:rPr>
              <a:t>– </a:t>
            </a:r>
            <a:r>
              <a:rPr lang="cs-CZ" altLang="en-US" sz="3600" b="1">
                <a:solidFill>
                  <a:schemeClr val="tx2"/>
                </a:solidFill>
              </a:rPr>
              <a:t>Mandátní účet</a:t>
            </a:r>
            <a:endParaRPr lang="en-US" altLang="en-US" sz="6000">
              <a:solidFill>
                <a:schemeClr val="tx2"/>
              </a:solidFill>
            </a:endParaRPr>
          </a:p>
        </p:txBody>
      </p:sp>
      <p:sp>
        <p:nvSpPr>
          <p:cNvPr id="22533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321" y="1013430"/>
            <a:ext cx="7146063" cy="556292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930F229E-3EED-470E-BA97-175A59BF4412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19</a:t>
            </a:fld>
            <a:endParaRPr lang="cs-CZ" altLang="en-US" sz="1400" dirty="0" smtClean="0"/>
          </a:p>
        </p:txBody>
      </p:sp>
      <p:sp>
        <p:nvSpPr>
          <p:cNvPr id="23555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Výdaje </a:t>
            </a:r>
            <a:r>
              <a:rPr lang="cs-CZ" altLang="en-US" sz="2400" b="1">
                <a:solidFill>
                  <a:schemeClr val="tx2"/>
                </a:solidFill>
              </a:rPr>
              <a:t>– </a:t>
            </a:r>
            <a:r>
              <a:rPr lang="cs-CZ" altLang="en-US" sz="3600" b="1">
                <a:solidFill>
                  <a:schemeClr val="tx2"/>
                </a:solidFill>
              </a:rPr>
              <a:t>ostatní</a:t>
            </a:r>
            <a:endParaRPr lang="en-US" altLang="en-US" sz="6000">
              <a:solidFill>
                <a:schemeClr val="tx2"/>
              </a:solidFill>
            </a:endParaRPr>
          </a:p>
        </p:txBody>
      </p:sp>
      <p:sp>
        <p:nvSpPr>
          <p:cNvPr id="23557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582" name="TextovéPole 6"/>
          <p:cNvSpPr txBox="1">
            <a:spLocks noChangeArrowheads="1"/>
          </p:cNvSpPr>
          <p:nvPr/>
        </p:nvSpPr>
        <p:spPr bwMode="auto">
          <a:xfrm>
            <a:off x="5401817" y="1050518"/>
            <a:ext cx="3706687" cy="4610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en-US" sz="1400" b="1" u="sng" dirty="0" smtClean="0"/>
              <a:t>Sociální péče </a:t>
            </a:r>
            <a:r>
              <a:rPr lang="cs-CZ" altLang="en-US" sz="1400" dirty="0" smtClean="0"/>
              <a:t> </a:t>
            </a:r>
            <a:r>
              <a:rPr lang="cs-CZ" altLang="en-US" sz="1400" dirty="0"/>
              <a:t>- </a:t>
            </a:r>
            <a:r>
              <a:rPr lang="cs-CZ" altLang="en-US" sz="1400" dirty="0" smtClean="0"/>
              <a:t>PD na přístavbu </a:t>
            </a:r>
            <a:r>
              <a:rPr lang="cs-CZ" altLang="en-US" sz="1400" dirty="0" smtClean="0"/>
              <a:t>DPS</a:t>
            </a:r>
            <a:br>
              <a:rPr lang="cs-CZ" altLang="en-US" sz="1400" dirty="0" smtClean="0"/>
            </a:br>
            <a:r>
              <a:rPr lang="cs-CZ" altLang="en-US" sz="1400" dirty="0" smtClean="0"/>
              <a:t>100 tis. Kč, </a:t>
            </a:r>
            <a:r>
              <a:rPr lang="cs-CZ" altLang="en-US" sz="1400" dirty="0" smtClean="0"/>
              <a:t>mzdy.</a:t>
            </a:r>
            <a:endParaRPr lang="cs-CZ" altLang="en-US" sz="1400" dirty="0"/>
          </a:p>
          <a:p>
            <a:pPr algn="just" eaLnBrk="1" hangingPunct="1">
              <a:spcBef>
                <a:spcPct val="0"/>
              </a:spcBef>
            </a:pPr>
            <a:endParaRPr lang="cs-CZ" altLang="en-US" sz="14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en-US" sz="1400" b="1" u="sng" dirty="0"/>
              <a:t>MP </a:t>
            </a:r>
            <a:r>
              <a:rPr lang="cs-CZ" altLang="en-US" sz="1400" dirty="0"/>
              <a:t>– </a:t>
            </a:r>
            <a:r>
              <a:rPr lang="cs-CZ" altLang="en-US" sz="1400" dirty="0" smtClean="0"/>
              <a:t>navýšení o mzdy a školení</a:t>
            </a:r>
            <a:endParaRPr lang="cs-CZ" altLang="en-US" sz="1400" dirty="0"/>
          </a:p>
          <a:p>
            <a:pPr algn="just" eaLnBrk="1" hangingPunct="1">
              <a:spcBef>
                <a:spcPct val="0"/>
              </a:spcBef>
            </a:pPr>
            <a:endParaRPr lang="cs-CZ" altLang="en-US" sz="14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en-US" sz="1400" b="1" u="sng" dirty="0"/>
              <a:t>Hasiči - </a:t>
            </a:r>
            <a:r>
              <a:rPr lang="cs-CZ" altLang="en-US" sz="1400" dirty="0"/>
              <a:t> </a:t>
            </a:r>
            <a:r>
              <a:rPr lang="cs-CZ" altLang="en-US" sz="1400" dirty="0" smtClean="0"/>
              <a:t>Úprava Land Rover pro zásahy (nedočerpáno v </a:t>
            </a:r>
            <a:r>
              <a:rPr lang="cs-CZ" altLang="en-US" sz="1400" dirty="0" smtClean="0"/>
              <a:t>r.2015 – 180 tis. Kč); </a:t>
            </a:r>
            <a:r>
              <a:rPr lang="cs-CZ" altLang="en-US" sz="1400" dirty="0" smtClean="0"/>
              <a:t>PD rekonstrukce hasičské </a:t>
            </a:r>
            <a:r>
              <a:rPr lang="cs-CZ" altLang="en-US" sz="1400" dirty="0" smtClean="0"/>
              <a:t>zbrojnice (50 tis. Kč).</a:t>
            </a:r>
            <a:endParaRPr lang="cs-CZ" altLang="en-US" sz="1400" dirty="0"/>
          </a:p>
          <a:p>
            <a:pPr algn="just" eaLnBrk="1" hangingPunct="1">
              <a:spcBef>
                <a:spcPct val="0"/>
              </a:spcBef>
            </a:pPr>
            <a:endParaRPr lang="cs-CZ" altLang="en-US" sz="14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en-US" sz="1400" b="1" u="sng" dirty="0"/>
              <a:t>Měsíčník</a:t>
            </a:r>
            <a:r>
              <a:rPr lang="cs-CZ" altLang="en-US" sz="1400" dirty="0"/>
              <a:t>- </a:t>
            </a:r>
            <a:r>
              <a:rPr lang="cs-CZ" altLang="en-US" sz="1400" dirty="0" smtClean="0"/>
              <a:t>Na úrovni 2015 </a:t>
            </a:r>
            <a:r>
              <a:rPr lang="cs-CZ" altLang="en-US" sz="1400" dirty="0" smtClean="0"/>
              <a:t>– ziskový díky sponzorství.</a:t>
            </a:r>
            <a:endParaRPr lang="cs-CZ" altLang="en-US" sz="1400" dirty="0"/>
          </a:p>
          <a:p>
            <a:pPr algn="just" eaLnBrk="1" hangingPunct="1">
              <a:spcBef>
                <a:spcPct val="0"/>
              </a:spcBef>
            </a:pPr>
            <a:endParaRPr lang="cs-CZ" altLang="en-US" sz="14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en-US" sz="1400" b="1" u="sng" dirty="0"/>
              <a:t>Městský úřad</a:t>
            </a:r>
            <a:r>
              <a:rPr lang="cs-CZ" altLang="en-US" sz="1400" dirty="0"/>
              <a:t>  -  nárůst v </a:t>
            </a:r>
            <a:r>
              <a:rPr lang="cs-CZ" altLang="en-US" sz="1400" dirty="0" smtClean="0"/>
              <a:t>položkách mzdy </a:t>
            </a:r>
            <a:r>
              <a:rPr lang="cs-CZ" altLang="en-US" sz="1400" dirty="0"/>
              <a:t>+ </a:t>
            </a:r>
            <a:r>
              <a:rPr lang="cs-CZ" altLang="en-US" sz="1400" dirty="0" smtClean="0"/>
              <a:t>odvody. Drobné opravy a udržování.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en-US" sz="1400" dirty="0"/>
          </a:p>
          <a:p>
            <a:pPr algn="just">
              <a:buNone/>
            </a:pPr>
            <a:r>
              <a:rPr lang="cs-CZ" sz="1400" b="1" dirty="0"/>
              <a:t>Nárůst výdajů oproti skutečnosti r.2015 je </a:t>
            </a:r>
            <a:r>
              <a:rPr lang="cs-CZ" sz="1400" b="1" dirty="0" smtClean="0"/>
              <a:t>způsoben </a:t>
            </a:r>
            <a:r>
              <a:rPr lang="cs-CZ" sz="1400" b="1" dirty="0"/>
              <a:t>těmito faktory: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cs-CZ" sz="1200" dirty="0"/>
              <a:t>nevyplacené mzdy za měsíc prosinec z rozpočtu r. 2015 (změna systému účtování) – celkem včetně odvodů u všech kapitol </a:t>
            </a:r>
            <a:r>
              <a:rPr lang="cs-CZ" sz="1200" b="1" dirty="0"/>
              <a:t>923 tis. Kč </a:t>
            </a:r>
            <a:endParaRPr lang="cs-CZ" sz="1200" b="1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cs-CZ" altLang="en-US" sz="1200" b="1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743" y="1050518"/>
            <a:ext cx="5011074" cy="475615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D7A5B9B-14DE-4B68-B138-8C69C8531379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cs-CZ" altLang="en-US" sz="1400" smtClean="0"/>
          </a:p>
        </p:txBody>
      </p:sp>
      <p:sp>
        <p:nvSpPr>
          <p:cNvPr id="3075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 dirty="0">
                <a:solidFill>
                  <a:schemeClr val="tx2"/>
                </a:solidFill>
              </a:rPr>
              <a:t>Rozpočet </a:t>
            </a:r>
            <a:r>
              <a:rPr lang="cs-CZ" altLang="en-US" sz="4000" b="1" dirty="0" smtClean="0">
                <a:solidFill>
                  <a:schemeClr val="tx2"/>
                </a:solidFill>
              </a:rPr>
              <a:t>2016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  <p:sp>
        <p:nvSpPr>
          <p:cNvPr id="3077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468313" y="1125538"/>
            <a:ext cx="7958137" cy="4370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800" b="1" dirty="0"/>
              <a:t>Rozpočet je navrhován jako schodkový s celkovými </a:t>
            </a:r>
            <a:r>
              <a:rPr lang="cs-CZ" altLang="en-US" sz="1800" b="1" dirty="0" smtClean="0"/>
              <a:t>příjmy, výdaji a financováním </a:t>
            </a:r>
            <a:r>
              <a:rPr lang="cs-CZ" altLang="en-US" sz="1800" b="1" dirty="0"/>
              <a:t>ve výši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en-US" sz="18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2800" b="1" dirty="0" smtClean="0">
                <a:solidFill>
                  <a:srgbClr val="FF3300"/>
                </a:solidFill>
              </a:rPr>
              <a:t>78.396 </a:t>
            </a:r>
            <a:r>
              <a:rPr lang="cs-CZ" altLang="en-US" sz="2800" b="1" dirty="0" err="1">
                <a:solidFill>
                  <a:srgbClr val="FF3300"/>
                </a:solidFill>
              </a:rPr>
              <a:t>tis.Kč</a:t>
            </a:r>
            <a:r>
              <a:rPr lang="cs-CZ" altLang="en-US" sz="2800" b="1" dirty="0">
                <a:solidFill>
                  <a:srgbClr val="FF3300"/>
                </a:solidFill>
              </a:rPr>
              <a:t>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en-US" sz="1400" b="1" dirty="0">
              <a:solidFill>
                <a:srgbClr val="FF33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 b="1" dirty="0" smtClean="0">
                <a:solidFill>
                  <a:srgbClr val="FF3300"/>
                </a:solidFill>
              </a:rPr>
              <a:t>(79.295 </a:t>
            </a:r>
            <a:r>
              <a:rPr lang="cs-CZ" altLang="en-US" sz="1400" b="1" dirty="0">
                <a:solidFill>
                  <a:srgbClr val="FF3300"/>
                </a:solidFill>
              </a:rPr>
              <a:t>tis</a:t>
            </a:r>
            <a:r>
              <a:rPr lang="cs-CZ" altLang="en-US" sz="1400" b="1" dirty="0" smtClean="0">
                <a:solidFill>
                  <a:srgbClr val="FF3300"/>
                </a:solidFill>
              </a:rPr>
              <a:t>. Kč </a:t>
            </a:r>
            <a:r>
              <a:rPr lang="cs-CZ" altLang="en-US" sz="1400" b="1" dirty="0">
                <a:solidFill>
                  <a:srgbClr val="FF3300"/>
                </a:solidFill>
              </a:rPr>
              <a:t>skutek </a:t>
            </a:r>
            <a:r>
              <a:rPr lang="cs-CZ" altLang="en-US" sz="1400" b="1" dirty="0" smtClean="0">
                <a:solidFill>
                  <a:srgbClr val="FF3300"/>
                </a:solidFill>
              </a:rPr>
              <a:t>r. 2015)</a:t>
            </a:r>
            <a:endParaRPr lang="cs-CZ" altLang="en-US" sz="1400" b="1" dirty="0">
              <a:solidFill>
                <a:srgbClr val="FF33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600" dirty="0"/>
              <a:t>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en-US" sz="1600" dirty="0"/>
              <a:t>Celkové příjmy nestačí na pokrytí rozpočtovaných výdajů a rozdíl je pokryt zapojením přebytku hospodaření </a:t>
            </a:r>
            <a:r>
              <a:rPr lang="cs-CZ" altLang="en-US" sz="1600" dirty="0" smtClean="0"/>
              <a:t>z roku 2015 </a:t>
            </a:r>
            <a:r>
              <a:rPr lang="cs-CZ" altLang="en-US" sz="1600" dirty="0"/>
              <a:t>ve výši </a:t>
            </a:r>
            <a:r>
              <a:rPr lang="cs-CZ" altLang="en-US" sz="1600" dirty="0" smtClean="0"/>
              <a:t>6.850 </a:t>
            </a:r>
            <a:r>
              <a:rPr lang="cs-CZ" altLang="en-US" sz="1600" dirty="0"/>
              <a:t>tis</a:t>
            </a:r>
            <a:r>
              <a:rPr lang="cs-CZ" altLang="en-US" sz="1600" dirty="0" smtClean="0"/>
              <a:t>. Kč </a:t>
            </a:r>
            <a:r>
              <a:rPr lang="cs-CZ" altLang="en-US" sz="1600" dirty="0"/>
              <a:t>a </a:t>
            </a:r>
            <a:r>
              <a:rPr lang="cs-CZ" altLang="en-US" sz="1600" dirty="0" smtClean="0"/>
              <a:t>provozním revolvingovým úvěrem </a:t>
            </a:r>
            <a:r>
              <a:rPr lang="cs-CZ" altLang="en-US" sz="1600" dirty="0"/>
              <a:t>ve výši </a:t>
            </a:r>
            <a:r>
              <a:rPr lang="cs-CZ" altLang="en-US" sz="1600" dirty="0" smtClean="0"/>
              <a:t>1.528 </a:t>
            </a:r>
            <a:r>
              <a:rPr lang="cs-CZ" altLang="en-US" sz="1600" dirty="0"/>
              <a:t>tis</a:t>
            </a:r>
            <a:r>
              <a:rPr lang="cs-CZ" altLang="en-US" sz="1600" dirty="0" smtClean="0"/>
              <a:t>. Kč</a:t>
            </a:r>
            <a:r>
              <a:rPr lang="cs-CZ" altLang="en-US" sz="1600" dirty="0"/>
              <a:t>, </a:t>
            </a:r>
            <a:r>
              <a:rPr lang="cs-CZ" altLang="en-US" sz="1600" b="1" u="sng" dirty="0"/>
              <a:t>při navrhovaných investicích ve výši </a:t>
            </a:r>
            <a:r>
              <a:rPr lang="cs-CZ" altLang="en-US" sz="1600" b="1" u="sng" dirty="0" smtClean="0"/>
              <a:t>14.570 </a:t>
            </a:r>
            <a:r>
              <a:rPr lang="cs-CZ" altLang="en-US" sz="1600" b="1" u="sng" dirty="0" err="1" smtClean="0"/>
              <a:t>tis.Kč</a:t>
            </a:r>
            <a:endParaRPr lang="cs-CZ" altLang="en-US" sz="1600" b="1" u="sng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en-US" sz="16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1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F5D1900B-4C39-4FFB-9C75-DCD127578250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20</a:t>
            </a:fld>
            <a:endParaRPr lang="cs-CZ" altLang="en-US" sz="1400" smtClean="0"/>
          </a:p>
        </p:txBody>
      </p:sp>
      <p:sp>
        <p:nvSpPr>
          <p:cNvPr id="24579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Výdaje </a:t>
            </a:r>
            <a:r>
              <a:rPr lang="cs-CZ" altLang="en-US" sz="2400" b="1">
                <a:solidFill>
                  <a:schemeClr val="tx2"/>
                </a:solidFill>
              </a:rPr>
              <a:t>– </a:t>
            </a:r>
            <a:r>
              <a:rPr lang="cs-CZ" altLang="en-US" sz="3600" b="1">
                <a:solidFill>
                  <a:schemeClr val="tx2"/>
                </a:solidFill>
              </a:rPr>
              <a:t>Granty</a:t>
            </a:r>
            <a:endParaRPr lang="en-US" altLang="en-US" sz="6000">
              <a:solidFill>
                <a:schemeClr val="tx2"/>
              </a:solidFill>
            </a:endParaRPr>
          </a:p>
        </p:txBody>
      </p:sp>
      <p:sp>
        <p:nvSpPr>
          <p:cNvPr id="24581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10" name="TextovéPole 6"/>
          <p:cNvSpPr txBox="1">
            <a:spLocks noChangeArrowheads="1"/>
          </p:cNvSpPr>
          <p:nvPr/>
        </p:nvSpPr>
        <p:spPr bwMode="auto">
          <a:xfrm>
            <a:off x="395288" y="1339850"/>
            <a:ext cx="8748712" cy="3385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defRPr/>
            </a:pPr>
            <a:r>
              <a:rPr lang="cs-CZ" sz="2000" dirty="0" smtClean="0"/>
              <a:t>Na grantový program je vyčleněno celkem </a:t>
            </a:r>
            <a:r>
              <a:rPr lang="cs-CZ" sz="2800" b="1" dirty="0" smtClean="0">
                <a:solidFill>
                  <a:srgbClr val="FF0000"/>
                </a:solidFill>
              </a:rPr>
              <a:t>1.800 </a:t>
            </a:r>
            <a:r>
              <a:rPr lang="cs-CZ" sz="2800" b="1" dirty="0" smtClean="0">
                <a:solidFill>
                  <a:srgbClr val="FF0000"/>
                </a:solidFill>
              </a:rPr>
              <a:t>tis. Kč</a:t>
            </a:r>
            <a:r>
              <a:rPr lang="cs-CZ" sz="2000" dirty="0" smtClean="0"/>
              <a:t> </a:t>
            </a:r>
            <a:r>
              <a:rPr lang="cs-CZ" sz="2000" dirty="0" smtClean="0"/>
              <a:t>a to takto :</a:t>
            </a:r>
          </a:p>
          <a:p>
            <a:pPr algn="l" eaLnBrk="1" hangingPunct="1">
              <a:defRPr/>
            </a:pPr>
            <a:endParaRPr lang="cs-CZ" sz="2000" dirty="0" smtClean="0"/>
          </a:p>
          <a:p>
            <a:pPr marL="1085850" lvl="1" indent="-342900" algn="l" eaLnBrk="1" hangingPunct="1">
              <a:buFont typeface="Wingdings" panose="05000000000000000000" pitchFamily="2" charset="2"/>
              <a:buChar char="Ø"/>
              <a:defRPr/>
            </a:pPr>
            <a:r>
              <a:rPr lang="cs-CZ" sz="2000" dirty="0" smtClean="0"/>
              <a:t>Akce a </a:t>
            </a:r>
            <a:r>
              <a:rPr lang="cs-CZ" sz="2000" dirty="0"/>
              <a:t>dílčí </a:t>
            </a:r>
            <a:r>
              <a:rPr lang="cs-CZ" sz="2000" dirty="0" smtClean="0"/>
              <a:t>aktivity </a:t>
            </a:r>
            <a:r>
              <a:rPr lang="cs-CZ" sz="1400" dirty="0" smtClean="0"/>
              <a:t>(vyhlašován 2x ročně) </a:t>
            </a:r>
            <a:r>
              <a:rPr lang="cs-CZ" sz="2000" dirty="0" smtClean="0"/>
              <a:t>	</a:t>
            </a:r>
            <a:r>
              <a:rPr lang="cs-CZ" sz="2000" dirty="0"/>
              <a:t>	 </a:t>
            </a:r>
            <a:r>
              <a:rPr lang="cs-CZ" sz="2000" dirty="0" smtClean="0"/>
              <a:t>    </a:t>
            </a:r>
            <a:r>
              <a:rPr lang="cs-CZ" sz="2000" dirty="0"/>
              <a:t>4</a:t>
            </a:r>
            <a:r>
              <a:rPr lang="cs-CZ" sz="2000" dirty="0" smtClean="0"/>
              <a:t>00 tis. Kč</a:t>
            </a:r>
          </a:p>
          <a:p>
            <a:pPr marL="2000250" lvl="3" indent="-342900" algn="l" eaLnBrk="1" hangingPunct="1">
              <a:buFont typeface="Wingdings" panose="05000000000000000000" pitchFamily="2" charset="2"/>
              <a:buChar char="Ø"/>
              <a:defRPr/>
            </a:pPr>
            <a:endParaRPr lang="cs-CZ" sz="2000" dirty="0" smtClean="0"/>
          </a:p>
          <a:p>
            <a:pPr marL="1143000" lvl="1" indent="-342900" algn="l" eaLnBrk="1" hangingPunct="1">
              <a:buFont typeface="Wingdings" panose="05000000000000000000" pitchFamily="2" charset="2"/>
              <a:buChar char="Ø"/>
              <a:defRPr/>
            </a:pPr>
            <a:r>
              <a:rPr lang="pt-BR" sz="2000" dirty="0"/>
              <a:t>Provoz a práce s mládeží </a:t>
            </a:r>
            <a:r>
              <a:rPr lang="cs-CZ" sz="1400" dirty="0"/>
              <a:t>(vyhlašován </a:t>
            </a:r>
            <a:r>
              <a:rPr lang="cs-CZ" sz="1400" dirty="0" smtClean="0"/>
              <a:t>1x </a:t>
            </a:r>
            <a:r>
              <a:rPr lang="cs-CZ" sz="1400" dirty="0"/>
              <a:t>ročně) </a:t>
            </a:r>
            <a:r>
              <a:rPr lang="cs-CZ" sz="2000" dirty="0" smtClean="0"/>
              <a:t>	  1.400 tis. Kč</a:t>
            </a:r>
          </a:p>
          <a:p>
            <a:pPr marL="800100" lvl="1" indent="0" algn="l" eaLnBrk="1" hangingPunct="1">
              <a:defRPr/>
            </a:pPr>
            <a:endParaRPr lang="cs-CZ" sz="2000" dirty="0" smtClean="0"/>
          </a:p>
          <a:p>
            <a:pPr marL="800100" lvl="1" indent="0" algn="l" eaLnBrk="1" hangingPunct="1">
              <a:defRPr/>
            </a:pPr>
            <a:endParaRPr lang="cs-CZ" sz="1400" dirty="0"/>
          </a:p>
          <a:p>
            <a:pPr marL="1085850" lvl="1" algn="l" eaLnBrk="1" hangingPunct="1"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Na sport bylo </a:t>
            </a:r>
            <a:r>
              <a:rPr lang="cs-CZ" dirty="0"/>
              <a:t>rozděleno 1.373 tis. Kč (rezerva na 2.pololetí 27 tis. Kč</a:t>
            </a:r>
            <a:r>
              <a:rPr lang="cs-CZ" dirty="0" smtClean="0"/>
              <a:t>).</a:t>
            </a:r>
          </a:p>
          <a:p>
            <a:pPr marL="800100" lvl="1" indent="0" algn="l" eaLnBrk="1" hangingPunct="1">
              <a:defRPr/>
            </a:pPr>
            <a:r>
              <a:rPr lang="cs-CZ" dirty="0" smtClean="0"/>
              <a:t> </a:t>
            </a:r>
          </a:p>
          <a:p>
            <a:pPr marL="1085850" lvl="1" algn="l" eaLnBrk="1" hangingPunct="1"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Na </a:t>
            </a:r>
            <a:r>
              <a:rPr lang="cs-CZ" dirty="0"/>
              <a:t>kulturu a soc. oblast rozděleno 381,9 tis. Kč (rezerva na 2.pololetí 34,1 tis. Kč)</a:t>
            </a:r>
            <a:endParaRPr lang="cs-CZ" sz="14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3B7615CB-D83B-4BA0-AE9D-19C9A96F66AB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21</a:t>
            </a:fld>
            <a:endParaRPr lang="cs-CZ" altLang="en-US" sz="1400" smtClean="0"/>
          </a:p>
        </p:txBody>
      </p:sp>
      <p:sp>
        <p:nvSpPr>
          <p:cNvPr id="31747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1748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Výdaje </a:t>
            </a:r>
            <a:r>
              <a:rPr lang="cs-CZ" altLang="en-US" sz="2000" b="1">
                <a:solidFill>
                  <a:schemeClr val="tx2"/>
                </a:solidFill>
              </a:rPr>
              <a:t>– </a:t>
            </a:r>
            <a:r>
              <a:rPr lang="cs-CZ" altLang="en-US" sz="2800" b="1">
                <a:solidFill>
                  <a:schemeClr val="tx2"/>
                </a:solidFill>
              </a:rPr>
              <a:t>Investice</a:t>
            </a:r>
            <a:endParaRPr lang="en-US" altLang="en-US" sz="5400">
              <a:solidFill>
                <a:schemeClr val="tx2"/>
              </a:solidFill>
            </a:endParaRPr>
          </a:p>
        </p:txBody>
      </p:sp>
      <p:sp>
        <p:nvSpPr>
          <p:cNvPr id="31749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750" name="TextovéPole 7"/>
          <p:cNvSpPr txBox="1">
            <a:spLocks noChangeArrowheads="1"/>
          </p:cNvSpPr>
          <p:nvPr/>
        </p:nvSpPr>
        <p:spPr bwMode="auto">
          <a:xfrm>
            <a:off x="357188" y="1199068"/>
            <a:ext cx="8501062" cy="4678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2000" b="1" dirty="0"/>
              <a:t>Na základě investičního plánu na roky </a:t>
            </a:r>
            <a:r>
              <a:rPr lang="cs-CZ" altLang="en-US" sz="2000" b="1" dirty="0" smtClean="0"/>
              <a:t>2016 </a:t>
            </a:r>
            <a:r>
              <a:rPr lang="cs-CZ" altLang="en-US" sz="2000" b="1" dirty="0"/>
              <a:t>– </a:t>
            </a:r>
            <a:r>
              <a:rPr lang="cs-CZ" altLang="en-US" sz="2000" b="1" dirty="0" smtClean="0"/>
              <a:t>2019 </a:t>
            </a:r>
            <a:r>
              <a:rPr lang="cs-CZ" altLang="en-US" sz="2000" b="1" dirty="0"/>
              <a:t>Rada města navrhuje zařadit do rozpočtu </a:t>
            </a:r>
            <a:r>
              <a:rPr lang="cs-CZ" altLang="en-US" sz="2000" b="1" dirty="0" smtClean="0"/>
              <a:t>roku 2016 </a:t>
            </a:r>
            <a:r>
              <a:rPr lang="cs-CZ" altLang="en-US" sz="2000" b="1" dirty="0"/>
              <a:t>investice v celkové výši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en-US" sz="2000" b="1" dirty="0">
              <a:solidFill>
                <a:srgbClr val="FF33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2000" b="1" dirty="0" smtClean="0">
                <a:solidFill>
                  <a:srgbClr val="FF3300"/>
                </a:solidFill>
              </a:rPr>
              <a:t>14.570 tis. Kč</a:t>
            </a:r>
            <a:endParaRPr lang="cs-CZ" altLang="en-US" sz="2000" b="1" dirty="0">
              <a:solidFill>
                <a:srgbClr val="FF33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en-US" sz="20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1800" dirty="0"/>
              <a:t>K zamezení problému s financováním investic bylo rozdělení investic do rozpočtu rozčleněno takto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1800" dirty="0"/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cs-CZ" altLang="en-US" sz="1800" dirty="0"/>
              <a:t>  Investice zařazené přímo do </a:t>
            </a:r>
            <a:r>
              <a:rPr lang="cs-CZ" altLang="en-US" sz="1800" dirty="0" smtClean="0"/>
              <a:t>rozpočtu</a:t>
            </a:r>
            <a:r>
              <a:rPr lang="cs-CZ" altLang="en-US" sz="1800" dirty="0"/>
              <a:t>	</a:t>
            </a:r>
            <a:r>
              <a:rPr lang="cs-CZ" altLang="en-US" sz="1800" dirty="0" smtClean="0"/>
              <a:t>	14.570  tis. Kč</a:t>
            </a:r>
            <a:endParaRPr lang="cs-CZ" altLang="en-US" sz="1800" dirty="0"/>
          </a:p>
          <a:p>
            <a:pPr marL="914400" lvl="2" indent="0" eaLnBrk="1" hangingPunct="1">
              <a:spcBef>
                <a:spcPct val="0"/>
              </a:spcBef>
              <a:buNone/>
            </a:pPr>
            <a:endParaRPr lang="cs-CZ" altLang="en-US" sz="1400" dirty="0"/>
          </a:p>
          <a:p>
            <a:pPr lvl="2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cs-CZ" altLang="en-US" sz="1400" dirty="0"/>
              <a:t>  </a:t>
            </a:r>
            <a:r>
              <a:rPr lang="cs-CZ" altLang="en-US" sz="1400" dirty="0" smtClean="0"/>
              <a:t>Povinná rezerva ČOV pro r. 2016		   	</a:t>
            </a:r>
            <a:r>
              <a:rPr lang="cs-CZ" altLang="en-US" sz="1400" dirty="0" smtClean="0"/>
              <a:t>    2.320 </a:t>
            </a:r>
            <a:r>
              <a:rPr lang="cs-CZ" altLang="en-US" sz="1400" dirty="0" smtClean="0"/>
              <a:t>tis. Kč	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endParaRPr lang="cs-CZ" altLang="en-US" sz="1800" dirty="0" smtClean="0"/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cs-CZ" altLang="en-US" sz="1100" dirty="0"/>
              <a:t>         (Dle podmínek dotace a zákona o </a:t>
            </a:r>
            <a:r>
              <a:rPr lang="cs-CZ" altLang="en-US" sz="1100" dirty="0" err="1"/>
              <a:t>VaK</a:t>
            </a:r>
            <a:r>
              <a:rPr lang="cs-CZ" altLang="en-US" sz="1100" dirty="0"/>
              <a:t> - za </a:t>
            </a:r>
            <a:r>
              <a:rPr lang="cs-CZ" altLang="en-US" sz="1100" dirty="0" smtClean="0"/>
              <a:t>roky 2013 </a:t>
            </a:r>
            <a:r>
              <a:rPr lang="cs-CZ" altLang="en-US" sz="1100" dirty="0"/>
              <a:t>a 2014 - na zvláštním účtu,  rok 2016 příjmy z nájmu - opravy ČOV a </a:t>
            </a:r>
            <a:r>
              <a:rPr lang="cs-CZ" altLang="en-US" sz="1100" dirty="0" smtClean="0"/>
              <a:t>lapač splavenin pro poldry </a:t>
            </a:r>
            <a:r>
              <a:rPr lang="cs-CZ" altLang="en-US" sz="1100" dirty="0"/>
              <a:t>620 a 60  tis. Kč</a:t>
            </a:r>
            <a:r>
              <a:rPr lang="cs-CZ" altLang="en-US" sz="1100" dirty="0" smtClean="0"/>
              <a:t>)	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endParaRPr lang="cs-CZ" altLang="en-US" sz="1100" dirty="0"/>
          </a:p>
          <a:p>
            <a:pPr lvl="1" eaLnBrk="1" hangingPunct="1">
              <a:spcBef>
                <a:spcPct val="0"/>
              </a:spcBef>
              <a:buFontTx/>
              <a:buNone/>
            </a:pPr>
            <a:endParaRPr lang="cs-CZ" altLang="en-US" sz="11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en-US" sz="18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en-US" sz="1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0907A440-FA31-450C-97B3-4CC846BA1873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22</a:t>
            </a:fld>
            <a:endParaRPr lang="cs-CZ" altLang="en-US" sz="1400" smtClean="0"/>
          </a:p>
        </p:txBody>
      </p:sp>
      <p:sp>
        <p:nvSpPr>
          <p:cNvPr id="32771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2772" name="Rectangle 3"/>
          <p:cNvSpPr>
            <a:spLocks noChangeArrowheads="1"/>
          </p:cNvSpPr>
          <p:nvPr/>
        </p:nvSpPr>
        <p:spPr bwMode="auto">
          <a:xfrm>
            <a:off x="395288" y="26670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Investice </a:t>
            </a:r>
            <a:r>
              <a:rPr lang="cs-CZ" altLang="en-US" sz="2400" b="1">
                <a:solidFill>
                  <a:schemeClr val="tx2"/>
                </a:solidFill>
              </a:rPr>
              <a:t>– zařazené přímo do rozpočtu </a:t>
            </a:r>
            <a:endParaRPr lang="en-US" altLang="en-US" sz="2800">
              <a:solidFill>
                <a:schemeClr val="tx2"/>
              </a:solidFill>
            </a:endParaRPr>
          </a:p>
        </p:txBody>
      </p:sp>
      <p:sp>
        <p:nvSpPr>
          <p:cNvPr id="32773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" name="Obdélník 1"/>
          <p:cNvSpPr/>
          <p:nvPr/>
        </p:nvSpPr>
        <p:spPr>
          <a:xfrm>
            <a:off x="392073" y="6373636"/>
            <a:ext cx="216597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100" dirty="0" smtClean="0"/>
              <a:t>* PD – projektová dokumentace</a:t>
            </a:r>
            <a:endParaRPr lang="cs-CZ" sz="1100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237" y="1114714"/>
            <a:ext cx="7948187" cy="483456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C81CE684-92E0-45E9-BCAF-2001CCF9261B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23</a:t>
            </a:fld>
            <a:endParaRPr lang="cs-CZ" altLang="en-US" sz="1400" smtClean="0"/>
          </a:p>
        </p:txBody>
      </p:sp>
      <p:sp>
        <p:nvSpPr>
          <p:cNvPr id="33795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3796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Investice </a:t>
            </a:r>
            <a:r>
              <a:rPr lang="cs-CZ" altLang="en-US" sz="2400" b="1">
                <a:solidFill>
                  <a:schemeClr val="tx2"/>
                </a:solidFill>
              </a:rPr>
              <a:t>– zařazené přímo do rozpočtu </a:t>
            </a:r>
            <a:endParaRPr lang="en-US" altLang="en-US" sz="2800">
              <a:solidFill>
                <a:schemeClr val="tx2"/>
              </a:solidFill>
            </a:endParaRPr>
          </a:p>
        </p:txBody>
      </p:sp>
      <p:sp>
        <p:nvSpPr>
          <p:cNvPr id="33797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110" y="1043407"/>
            <a:ext cx="7394451" cy="5478742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95BBCB3-74F3-4B40-AB45-3818637711D0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24</a:t>
            </a:fld>
            <a:endParaRPr lang="cs-CZ" altLang="en-US" sz="1400" smtClean="0"/>
          </a:p>
        </p:txBody>
      </p:sp>
      <p:sp>
        <p:nvSpPr>
          <p:cNvPr id="34819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821" name="Rectangle 3"/>
          <p:cNvSpPr>
            <a:spLocks noChangeArrowheads="1"/>
          </p:cNvSpPr>
          <p:nvPr/>
        </p:nvSpPr>
        <p:spPr bwMode="auto">
          <a:xfrm>
            <a:off x="395288" y="26670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Investice </a:t>
            </a:r>
            <a:r>
              <a:rPr lang="cs-CZ" altLang="en-US" sz="2400" b="1">
                <a:solidFill>
                  <a:schemeClr val="tx2"/>
                </a:solidFill>
              </a:rPr>
              <a:t>– zařazené přímo do rozpočtu </a:t>
            </a:r>
            <a:endParaRPr lang="en-US" altLang="en-US" sz="2800">
              <a:solidFill>
                <a:schemeClr val="tx2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238" y="1076619"/>
            <a:ext cx="7609524" cy="4704762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0B78D212-144A-4437-AED2-C86045D6557F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25</a:t>
            </a:fld>
            <a:endParaRPr lang="cs-CZ" altLang="en-US" sz="1400" smtClean="0"/>
          </a:p>
        </p:txBody>
      </p:sp>
      <p:sp>
        <p:nvSpPr>
          <p:cNvPr id="35843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845" name="Rectangle 3"/>
          <p:cNvSpPr>
            <a:spLocks noChangeArrowheads="1"/>
          </p:cNvSpPr>
          <p:nvPr/>
        </p:nvSpPr>
        <p:spPr bwMode="auto">
          <a:xfrm>
            <a:off x="395288" y="26670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 dirty="0">
                <a:solidFill>
                  <a:schemeClr val="tx2"/>
                </a:solidFill>
              </a:rPr>
              <a:t>Investice </a:t>
            </a:r>
            <a:r>
              <a:rPr lang="cs-CZ" altLang="en-US" sz="2400" b="1" dirty="0">
                <a:solidFill>
                  <a:schemeClr val="tx2"/>
                </a:solidFill>
              </a:rPr>
              <a:t>– zařazené přímo do rozpočtu </a:t>
            </a:r>
            <a:endParaRPr lang="en-US" altLang="en-US" sz="2800" dirty="0">
              <a:solidFill>
                <a:schemeClr val="tx2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238" y="1156475"/>
            <a:ext cx="7609524" cy="3266667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912AD65D-A9D0-4554-912D-D485B224714B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26</a:t>
            </a:fld>
            <a:endParaRPr lang="cs-CZ" altLang="en-US" sz="1400" smtClean="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en-US" sz="4000" b="1" dirty="0" smtClean="0">
                <a:solidFill>
                  <a:schemeClr val="tx1"/>
                </a:solidFill>
              </a:rPr>
              <a:t/>
            </a:r>
            <a:br>
              <a:rPr lang="cs-CZ" altLang="en-US" sz="4000" b="1" dirty="0" smtClean="0">
                <a:solidFill>
                  <a:schemeClr val="tx1"/>
                </a:solidFill>
              </a:rPr>
            </a:br>
            <a:r>
              <a:rPr lang="cs-CZ" altLang="en-US" sz="4000" b="1" dirty="0" smtClean="0">
                <a:solidFill>
                  <a:schemeClr val="tx1"/>
                </a:solidFill>
              </a:rPr>
              <a:t/>
            </a:r>
            <a:br>
              <a:rPr lang="cs-CZ" altLang="en-US" sz="4000" b="1" dirty="0" smtClean="0">
                <a:solidFill>
                  <a:schemeClr val="tx1"/>
                </a:solidFill>
              </a:rPr>
            </a:br>
            <a:r>
              <a:rPr lang="cs-CZ" altLang="en-US" sz="2000" b="1" dirty="0" smtClean="0">
                <a:solidFill>
                  <a:schemeClr val="tx1"/>
                </a:solidFill>
              </a:rPr>
              <a:t/>
            </a:r>
            <a:br>
              <a:rPr lang="cs-CZ" altLang="en-US" sz="2000" b="1" dirty="0" smtClean="0">
                <a:solidFill>
                  <a:schemeClr val="tx1"/>
                </a:solidFill>
              </a:rPr>
            </a:br>
            <a:r>
              <a:rPr lang="cs-CZ" altLang="en-US" sz="2000" b="1" dirty="0" smtClean="0">
                <a:solidFill>
                  <a:schemeClr val="tx1"/>
                </a:solidFill>
              </a:rPr>
              <a:t/>
            </a:r>
            <a:br>
              <a:rPr lang="cs-CZ" altLang="en-US" sz="2000" b="1" dirty="0" smtClean="0">
                <a:solidFill>
                  <a:schemeClr val="tx1"/>
                </a:solidFill>
              </a:rPr>
            </a:br>
            <a:r>
              <a:rPr lang="cs-CZ" altLang="en-US" sz="2000" b="1" dirty="0" smtClean="0">
                <a:solidFill>
                  <a:schemeClr val="tx1"/>
                </a:solidFill>
              </a:rPr>
              <a:t/>
            </a:r>
            <a:br>
              <a:rPr lang="cs-CZ" altLang="en-US" sz="2000" b="1" dirty="0" smtClean="0">
                <a:solidFill>
                  <a:schemeClr val="tx1"/>
                </a:solidFill>
              </a:rPr>
            </a:br>
            <a:endParaRPr lang="en-US" altLang="en-US" sz="1600" b="1" dirty="0" smtClean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95288" y="26670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3600" b="1" dirty="0" smtClean="0">
                <a:solidFill>
                  <a:schemeClr val="tx2"/>
                </a:solidFill>
              </a:rPr>
              <a:t>Detailní rozpočty na r. 2016 </a:t>
            </a:r>
            <a:r>
              <a:rPr lang="cs-CZ" altLang="en-US" sz="2400" b="1" dirty="0" smtClean="0">
                <a:solidFill>
                  <a:schemeClr val="tx2"/>
                </a:solidFill>
              </a:rPr>
              <a:t> </a:t>
            </a:r>
            <a:endParaRPr lang="en-US" altLang="en-US" sz="2800" dirty="0">
              <a:solidFill>
                <a:schemeClr val="tx2"/>
              </a:solidFill>
            </a:endParaRPr>
          </a:p>
        </p:txBody>
      </p:sp>
      <p:sp>
        <p:nvSpPr>
          <p:cNvPr id="8" name="TextovéPole 6"/>
          <p:cNvSpPr txBox="1">
            <a:spLocks noChangeArrowheads="1"/>
          </p:cNvSpPr>
          <p:nvPr/>
        </p:nvSpPr>
        <p:spPr bwMode="auto">
          <a:xfrm>
            <a:off x="611188" y="1341438"/>
            <a:ext cx="820896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en-US" sz="1800" dirty="0"/>
              <a:t>Detailní rozpočty jednotlivých kapitol jsou uvedeny v </a:t>
            </a:r>
            <a:r>
              <a:rPr lang="cs-CZ" altLang="en-US" sz="1800" dirty="0" smtClean="0"/>
              <a:t>excelovském </a:t>
            </a:r>
            <a:r>
              <a:rPr lang="cs-CZ" altLang="en-US" sz="1800" dirty="0"/>
              <a:t>souboru</a:t>
            </a:r>
            <a:r>
              <a:rPr lang="cs-CZ" altLang="en-US" sz="1800" dirty="0" smtClean="0"/>
              <a:t>, umístěném na společném úložišti,  </a:t>
            </a:r>
            <a:r>
              <a:rPr lang="cs-CZ" altLang="en-US" sz="1800" dirty="0"/>
              <a:t>popř. jsou k dispozici u tajemníka městského </a:t>
            </a:r>
            <a:r>
              <a:rPr lang="cs-CZ" altLang="en-US" sz="1800" dirty="0" smtClean="0"/>
              <a:t>úřadu a na webových stránkách města.</a:t>
            </a:r>
            <a:endParaRPr lang="cs-CZ" altLang="en-US" sz="1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EE697042-8FC4-42CE-993C-FC5E695FD78E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27</a:t>
            </a:fld>
            <a:endParaRPr lang="cs-CZ" altLang="en-US" sz="1400" smtClean="0"/>
          </a:p>
        </p:txBody>
      </p:sp>
      <p:sp>
        <p:nvSpPr>
          <p:cNvPr id="39939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9940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 dirty="0" smtClean="0">
                <a:solidFill>
                  <a:schemeClr val="tx2"/>
                </a:solidFill>
              </a:rPr>
              <a:t>Změny v rozpočtu pro r. 2016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  <p:sp>
        <p:nvSpPr>
          <p:cNvPr id="39941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" name="TextovéPole 6"/>
          <p:cNvSpPr txBox="1">
            <a:spLocks noChangeArrowheads="1"/>
          </p:cNvSpPr>
          <p:nvPr/>
        </p:nvSpPr>
        <p:spPr bwMode="auto">
          <a:xfrm>
            <a:off x="630238" y="1341052"/>
            <a:ext cx="8208962" cy="4413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cs-CZ" sz="1800" dirty="0"/>
              <a:t>Základní umělecká škola: </a:t>
            </a:r>
            <a:r>
              <a:rPr lang="cs-CZ" sz="1800" dirty="0" smtClean="0"/>
              <a:t>Provozní </a:t>
            </a:r>
            <a:r>
              <a:rPr lang="cs-CZ" sz="1800" dirty="0"/>
              <a:t>příspěvek ZUŠ - sníženo o 40.500 Kč (rezerva </a:t>
            </a:r>
            <a:r>
              <a:rPr lang="cs-CZ" sz="1800" dirty="0" smtClean="0"/>
              <a:t>na </a:t>
            </a:r>
            <a:r>
              <a:rPr lang="cs-CZ" sz="1800" dirty="0"/>
              <a:t>odměnu ředitele již byla součástí rozpočtu</a:t>
            </a:r>
            <a:r>
              <a:rPr lang="cs-CZ" sz="1800" dirty="0" smtClean="0"/>
              <a:t>)</a:t>
            </a:r>
          </a:p>
          <a:p>
            <a:pPr lvl="0" algn="just">
              <a:buNone/>
            </a:pPr>
            <a:endParaRPr lang="cs-CZ" sz="1800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800" dirty="0"/>
              <a:t>Kino: </a:t>
            </a:r>
            <a:r>
              <a:rPr lang="cs-CZ" sz="1800" dirty="0" smtClean="0"/>
              <a:t>zařazeno </a:t>
            </a:r>
            <a:r>
              <a:rPr lang="cs-CZ" sz="1800" dirty="0"/>
              <a:t>zkušební půjčení projektoru 22.000 </a:t>
            </a:r>
            <a:r>
              <a:rPr lang="cs-CZ" sz="1800" dirty="0" smtClean="0"/>
              <a:t>Kč</a:t>
            </a:r>
          </a:p>
          <a:p>
            <a:pPr algn="just">
              <a:buNone/>
            </a:pPr>
            <a:endParaRPr lang="cs-CZ" sz="1800" dirty="0"/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cs-CZ" sz="1800" dirty="0"/>
              <a:t>CKVS </a:t>
            </a:r>
            <a:r>
              <a:rPr lang="cs-CZ" sz="1800" dirty="0" err="1"/>
              <a:t>Pellyho</a:t>
            </a:r>
            <a:r>
              <a:rPr lang="cs-CZ" sz="1800" dirty="0"/>
              <a:t> domy: </a:t>
            </a:r>
            <a:r>
              <a:rPr lang="cs-CZ" sz="1800" dirty="0" smtClean="0"/>
              <a:t>rezerva </a:t>
            </a:r>
            <a:r>
              <a:rPr lang="cs-CZ" sz="1800" dirty="0"/>
              <a:t>na účast v projektu Kladského pomezí 60.000 </a:t>
            </a:r>
            <a:r>
              <a:rPr lang="cs-CZ" sz="1800" dirty="0" smtClean="0"/>
              <a:t>Kč (festival zážitků)</a:t>
            </a:r>
            <a:r>
              <a:rPr lang="en-US" sz="1800" dirty="0" smtClean="0"/>
              <a:t>.</a:t>
            </a:r>
            <a:endParaRPr lang="cs-CZ" sz="1800" dirty="0" smtClean="0"/>
          </a:p>
          <a:p>
            <a:pPr lvl="0" algn="just">
              <a:buNone/>
            </a:pPr>
            <a:endParaRPr lang="cs-CZ" sz="1800" dirty="0"/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cs-CZ" sz="1800" dirty="0"/>
              <a:t>Územní rozvoj: </a:t>
            </a:r>
            <a:r>
              <a:rPr lang="cs-CZ" sz="1800" dirty="0" smtClean="0"/>
              <a:t>Služby </a:t>
            </a:r>
            <a:r>
              <a:rPr lang="cs-CZ" sz="1800" dirty="0"/>
              <a:t>- zařazeno 35.500 Kč (služby dotačního managementu - nasmlouváno s firmou Východočeská rozvojová s.r.o</a:t>
            </a:r>
            <a:r>
              <a:rPr lang="cs-CZ" sz="1800" dirty="0" smtClean="0"/>
              <a:t>.)</a:t>
            </a:r>
          </a:p>
          <a:p>
            <a:pPr lvl="0" algn="just">
              <a:buNone/>
            </a:pPr>
            <a:endParaRPr lang="cs-CZ" sz="1800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800" b="1" dirty="0"/>
              <a:t>Celkem navýšení výdajů o 77.000 Kč. Navržené zapojení revolvingového úvěru 1.605.000 Kč.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1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EE697042-8FC4-42CE-993C-FC5E695FD78E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28</a:t>
            </a:fld>
            <a:endParaRPr lang="cs-CZ" altLang="en-US" sz="1400" smtClean="0"/>
          </a:p>
        </p:txBody>
      </p:sp>
      <p:sp>
        <p:nvSpPr>
          <p:cNvPr id="39939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9940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4400" dirty="0">
              <a:solidFill>
                <a:schemeClr val="tx2"/>
              </a:solidFill>
            </a:endParaRPr>
          </a:p>
        </p:txBody>
      </p:sp>
      <p:sp>
        <p:nvSpPr>
          <p:cNvPr id="39941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" name="TextovéPole 6"/>
          <p:cNvSpPr txBox="1">
            <a:spLocks noChangeArrowheads="1"/>
          </p:cNvSpPr>
          <p:nvPr/>
        </p:nvSpPr>
        <p:spPr bwMode="auto">
          <a:xfrm>
            <a:off x="539750" y="3445559"/>
            <a:ext cx="820896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cs-CZ" altLang="en-US" sz="3600" b="1" u="sng" dirty="0" smtClean="0"/>
              <a:t>DĚKUJI VÁM ZA POZORNOST !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3600" b="1" u="sng" dirty="0"/>
          </a:p>
        </p:txBody>
      </p:sp>
    </p:spTree>
    <p:extLst>
      <p:ext uri="{BB962C8B-B14F-4D97-AF65-F5344CB8AC3E}">
        <p14:creationId xmlns:p14="http://schemas.microsoft.com/office/powerpoint/2010/main" val="24056220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4FB8C4DA-30C5-4CB1-B74E-B2E223DAAA54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cs-CZ" altLang="en-US" sz="1400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en-US" sz="4000" b="1" dirty="0" smtClean="0">
                <a:solidFill>
                  <a:schemeClr val="tx1"/>
                </a:solidFill>
              </a:rPr>
              <a:t/>
            </a:r>
            <a:br>
              <a:rPr lang="cs-CZ" altLang="en-US" sz="4000" b="1" dirty="0" smtClean="0">
                <a:solidFill>
                  <a:schemeClr val="tx1"/>
                </a:solidFill>
              </a:rPr>
            </a:br>
            <a:r>
              <a:rPr lang="cs-CZ" altLang="en-US" sz="4000" b="1" dirty="0" smtClean="0">
                <a:solidFill>
                  <a:schemeClr val="tx1"/>
                </a:solidFill>
              </a:rPr>
              <a:t/>
            </a:r>
            <a:br>
              <a:rPr lang="cs-CZ" altLang="en-US" sz="4000" b="1" dirty="0" smtClean="0">
                <a:solidFill>
                  <a:schemeClr val="tx1"/>
                </a:solidFill>
              </a:rPr>
            </a:br>
            <a:r>
              <a:rPr lang="cs-CZ" altLang="en-US" sz="4000" b="1" dirty="0" smtClean="0">
                <a:solidFill>
                  <a:schemeClr val="tx1"/>
                </a:solidFill>
              </a:rPr>
              <a:t>Rozpočtované příjmy</a:t>
            </a:r>
            <a:br>
              <a:rPr lang="cs-CZ" altLang="en-US" sz="4000" b="1" dirty="0" smtClean="0">
                <a:solidFill>
                  <a:schemeClr val="tx1"/>
                </a:solidFill>
              </a:rPr>
            </a:br>
            <a:r>
              <a:rPr lang="cs-CZ" altLang="en-US" sz="2400" b="1" dirty="0" smtClean="0">
                <a:solidFill>
                  <a:schemeClr val="tx1"/>
                </a:solidFill>
              </a:rPr>
              <a:t>na rok 2016</a:t>
            </a:r>
            <a:br>
              <a:rPr lang="cs-CZ" altLang="en-US" sz="2400" b="1" dirty="0" smtClean="0">
                <a:solidFill>
                  <a:schemeClr val="tx1"/>
                </a:solidFill>
              </a:rPr>
            </a:br>
            <a:r>
              <a:rPr lang="cs-CZ" altLang="en-US" sz="2000" b="1" dirty="0" smtClean="0">
                <a:solidFill>
                  <a:schemeClr val="tx1"/>
                </a:solidFill>
              </a:rPr>
              <a:t/>
            </a:r>
            <a:br>
              <a:rPr lang="cs-CZ" altLang="en-US" sz="2000" b="1" dirty="0" smtClean="0">
                <a:solidFill>
                  <a:schemeClr val="tx1"/>
                </a:solidFill>
              </a:rPr>
            </a:br>
            <a:r>
              <a:rPr lang="cs-CZ" altLang="en-US" sz="2000" b="1" dirty="0" smtClean="0">
                <a:solidFill>
                  <a:schemeClr val="tx1"/>
                </a:solidFill>
              </a:rPr>
              <a:t/>
            </a:r>
            <a:br>
              <a:rPr lang="cs-CZ" altLang="en-US" sz="2000" b="1" dirty="0" smtClean="0">
                <a:solidFill>
                  <a:schemeClr val="tx1"/>
                </a:solidFill>
              </a:rPr>
            </a:br>
            <a:r>
              <a:rPr lang="cs-CZ" altLang="en-US" sz="2000" b="1" dirty="0" smtClean="0">
                <a:solidFill>
                  <a:schemeClr val="tx1"/>
                </a:solidFill>
              </a:rPr>
              <a:t/>
            </a:r>
            <a:br>
              <a:rPr lang="cs-CZ" altLang="en-US" sz="2000" b="1" dirty="0" smtClean="0">
                <a:solidFill>
                  <a:schemeClr val="tx1"/>
                </a:solidFill>
              </a:rPr>
            </a:br>
            <a:endParaRPr lang="en-US" altLang="en-US" sz="1600" b="1" dirty="0" smtClean="0">
              <a:solidFill>
                <a:schemeClr val="tx1"/>
              </a:solidFill>
            </a:endParaRPr>
          </a:p>
        </p:txBody>
      </p:sp>
      <p:pic>
        <p:nvPicPr>
          <p:cNvPr id="4100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4076700"/>
            <a:ext cx="1247775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F6A189C6-7E26-45B7-A59C-9120DA87FC39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cs-CZ" altLang="en-US" sz="1400" smtClean="0"/>
          </a:p>
        </p:txBody>
      </p:sp>
      <p:sp>
        <p:nvSpPr>
          <p:cNvPr id="5123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 dirty="0">
                <a:solidFill>
                  <a:schemeClr val="tx2"/>
                </a:solidFill>
              </a:rPr>
              <a:t>Celkové příjmy = </a:t>
            </a:r>
            <a:r>
              <a:rPr lang="cs-CZ" altLang="en-US" sz="4000" b="1" dirty="0" smtClean="0">
                <a:solidFill>
                  <a:schemeClr val="tx2"/>
                </a:solidFill>
              </a:rPr>
              <a:t>78.396 </a:t>
            </a:r>
            <a:r>
              <a:rPr lang="cs-CZ" altLang="en-US" sz="4000" b="1" dirty="0" err="1">
                <a:solidFill>
                  <a:schemeClr val="tx2"/>
                </a:solidFill>
              </a:rPr>
              <a:t>tis.Kč</a:t>
            </a:r>
            <a:endParaRPr lang="en-US" altLang="en-US" sz="6600" dirty="0">
              <a:solidFill>
                <a:schemeClr val="tx2"/>
              </a:solidFill>
            </a:endParaRPr>
          </a:p>
        </p:txBody>
      </p:sp>
      <p:sp>
        <p:nvSpPr>
          <p:cNvPr id="5125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126" name="Text Box 7"/>
          <p:cNvSpPr txBox="1">
            <a:spLocks noChangeArrowheads="1"/>
          </p:cNvSpPr>
          <p:nvPr/>
        </p:nvSpPr>
        <p:spPr bwMode="auto">
          <a:xfrm>
            <a:off x="395289" y="4133275"/>
            <a:ext cx="8641208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1800" b="1" u="sng" dirty="0">
                <a:solidFill>
                  <a:srgbClr val="FF0000"/>
                </a:solidFill>
              </a:rPr>
              <a:t>Celkový </a:t>
            </a:r>
            <a:r>
              <a:rPr lang="cs-CZ" altLang="en-US" sz="1800" b="1" u="sng" dirty="0" smtClean="0">
                <a:solidFill>
                  <a:srgbClr val="FF0000"/>
                </a:solidFill>
              </a:rPr>
              <a:t>nárůst </a:t>
            </a:r>
            <a:r>
              <a:rPr lang="cs-CZ" altLang="en-US" sz="1800" b="1" u="sng" dirty="0">
                <a:solidFill>
                  <a:srgbClr val="FF0000"/>
                </a:solidFill>
              </a:rPr>
              <a:t>příjmů o </a:t>
            </a:r>
            <a:r>
              <a:rPr lang="cs-CZ" altLang="en-US" sz="1800" b="1" u="sng" dirty="0" smtClean="0">
                <a:solidFill>
                  <a:srgbClr val="FF0000"/>
                </a:solidFill>
              </a:rPr>
              <a:t>1</a:t>
            </a:r>
            <a:r>
              <a:rPr lang="cs-CZ" altLang="en-US" sz="1800" b="1" u="sng" dirty="0" smtClean="0">
                <a:solidFill>
                  <a:srgbClr val="FF0000"/>
                </a:solidFill>
              </a:rPr>
              <a:t>% </a:t>
            </a:r>
            <a:r>
              <a:rPr lang="cs-CZ" altLang="en-US" sz="1800" b="1" u="sng" dirty="0">
                <a:solidFill>
                  <a:srgbClr val="FF0000"/>
                </a:solidFill>
              </a:rPr>
              <a:t>tzn. o </a:t>
            </a:r>
            <a:r>
              <a:rPr lang="cs-CZ" altLang="en-US" sz="1800" b="1" u="sng" dirty="0" smtClean="0">
                <a:solidFill>
                  <a:srgbClr val="FF0000"/>
                </a:solidFill>
              </a:rPr>
              <a:t>906 tis. Kč</a:t>
            </a:r>
            <a:r>
              <a:rPr lang="cs-CZ" altLang="en-US" sz="1800" b="1" u="sng" dirty="0" smtClean="0"/>
              <a:t> </a:t>
            </a:r>
            <a:endParaRPr lang="cs-CZ" altLang="en-US" sz="1800" b="1" u="sng" dirty="0"/>
          </a:p>
          <a:p>
            <a:pPr eaLnBrk="1" hangingPunct="1">
              <a:spcBef>
                <a:spcPct val="0"/>
              </a:spcBef>
            </a:pPr>
            <a:r>
              <a:rPr lang="cs-CZ" altLang="en-US" sz="1600" b="1" dirty="0"/>
              <a:t> </a:t>
            </a:r>
            <a:r>
              <a:rPr lang="cs-CZ" altLang="en-US" sz="1600" b="1" dirty="0" smtClean="0"/>
              <a:t>nárůst </a:t>
            </a:r>
            <a:r>
              <a:rPr lang="cs-CZ" altLang="en-US" sz="1600" b="1" dirty="0"/>
              <a:t>daňových příjmů o 		</a:t>
            </a:r>
            <a:r>
              <a:rPr lang="cs-CZ" altLang="en-US" sz="1600" b="1" dirty="0" smtClean="0"/>
              <a:t>    </a:t>
            </a:r>
            <a:r>
              <a:rPr lang="cs-CZ" altLang="en-US" sz="1600" b="1" dirty="0" smtClean="0"/>
              <a:t>1 </a:t>
            </a:r>
            <a:r>
              <a:rPr lang="cs-CZ" altLang="en-US" sz="1600" b="1" dirty="0"/>
              <a:t>%	 </a:t>
            </a:r>
            <a:r>
              <a:rPr lang="cs-CZ" altLang="en-US" sz="1200" b="1" dirty="0" smtClean="0"/>
              <a:t>tzn</a:t>
            </a:r>
            <a:r>
              <a:rPr lang="cs-CZ" altLang="en-US" sz="1200" b="1" dirty="0"/>
              <a:t>. </a:t>
            </a:r>
            <a:r>
              <a:rPr lang="cs-CZ" altLang="en-US" sz="1200" b="1" dirty="0" smtClean="0"/>
              <a:t>  489 </a:t>
            </a:r>
            <a:r>
              <a:rPr lang="cs-CZ" altLang="en-US" sz="1200" b="1" dirty="0" err="1" smtClean="0"/>
              <a:t>tis.Kč</a:t>
            </a:r>
            <a:endParaRPr lang="cs-CZ" altLang="en-US" sz="1200" b="1" dirty="0" smtClean="0"/>
          </a:p>
          <a:p>
            <a:pPr eaLnBrk="1" hangingPunct="1">
              <a:spcBef>
                <a:spcPct val="0"/>
              </a:spcBef>
            </a:pPr>
            <a:r>
              <a:rPr lang="cs-CZ" altLang="en-US" sz="1600" b="1" dirty="0" smtClean="0"/>
              <a:t> pokles nedaňových příjmů o</a:t>
            </a:r>
            <a:r>
              <a:rPr lang="cs-CZ" altLang="en-US" sz="1600" b="1" dirty="0"/>
              <a:t>	</a:t>
            </a:r>
            <a:r>
              <a:rPr lang="cs-CZ" altLang="en-US" sz="1600" b="1" dirty="0" smtClean="0"/>
              <a:t>   </a:t>
            </a:r>
            <a:r>
              <a:rPr lang="cs-CZ" altLang="en-US" sz="1600" b="1" dirty="0" smtClean="0"/>
              <a:t> 8 % </a:t>
            </a:r>
            <a:r>
              <a:rPr lang="cs-CZ" altLang="en-US" sz="1600" b="1" dirty="0"/>
              <a:t>	</a:t>
            </a:r>
            <a:r>
              <a:rPr lang="cs-CZ" altLang="en-US" sz="1600" b="1" dirty="0" smtClean="0"/>
              <a:t> </a:t>
            </a:r>
            <a:r>
              <a:rPr lang="cs-CZ" altLang="en-US" sz="1200" b="1" dirty="0" smtClean="0"/>
              <a:t>tzn</a:t>
            </a:r>
            <a:r>
              <a:rPr lang="cs-CZ" altLang="en-US" sz="1200" b="1" dirty="0"/>
              <a:t>. –  </a:t>
            </a:r>
            <a:r>
              <a:rPr lang="cs-CZ" altLang="en-US" sz="1200" b="1" dirty="0" smtClean="0"/>
              <a:t>898 </a:t>
            </a:r>
            <a:r>
              <a:rPr lang="cs-CZ" altLang="en-US" sz="1200" b="1" dirty="0" err="1" smtClean="0"/>
              <a:t>tis.Kč</a:t>
            </a:r>
            <a:r>
              <a:rPr lang="cs-CZ" altLang="en-US" sz="1200" b="1" dirty="0" smtClean="0"/>
              <a:t>  </a:t>
            </a:r>
            <a:endParaRPr lang="cs-CZ" altLang="en-US" sz="1200" b="1" dirty="0"/>
          </a:p>
          <a:p>
            <a:pPr eaLnBrk="1" hangingPunct="1">
              <a:spcBef>
                <a:spcPct val="0"/>
              </a:spcBef>
            </a:pPr>
            <a:r>
              <a:rPr lang="cs-CZ" altLang="en-US" sz="1600" b="1" dirty="0" smtClean="0"/>
              <a:t> pokles transferů (dotačních příjmů) o  </a:t>
            </a:r>
            <a:r>
              <a:rPr lang="cs-CZ" altLang="en-US" sz="1600" b="1" dirty="0" smtClean="0"/>
              <a:t>78 </a:t>
            </a:r>
            <a:r>
              <a:rPr lang="cs-CZ" altLang="en-US" sz="1600" b="1" dirty="0"/>
              <a:t>% 	</a:t>
            </a:r>
            <a:r>
              <a:rPr lang="cs-CZ" altLang="en-US" sz="1600" b="1" dirty="0" smtClean="0"/>
              <a:t> </a:t>
            </a:r>
            <a:r>
              <a:rPr lang="cs-CZ" altLang="en-US" sz="1200" b="1" dirty="0" smtClean="0"/>
              <a:t>tzn</a:t>
            </a:r>
            <a:r>
              <a:rPr lang="cs-CZ" altLang="en-US" sz="1200" b="1" dirty="0"/>
              <a:t>. </a:t>
            </a:r>
            <a:r>
              <a:rPr lang="cs-CZ" altLang="en-US" sz="1200" b="1" dirty="0" smtClean="0"/>
              <a:t>- </a:t>
            </a:r>
            <a:r>
              <a:rPr lang="cs-CZ" altLang="en-US" sz="1200" b="1" dirty="0" smtClean="0"/>
              <a:t>13.277 </a:t>
            </a:r>
            <a:r>
              <a:rPr lang="cs-CZ" altLang="en-US" sz="1200" b="1" dirty="0" err="1" smtClean="0"/>
              <a:t>tis.Kč</a:t>
            </a:r>
            <a:r>
              <a:rPr lang="cs-CZ" altLang="en-US" sz="1200" b="1" dirty="0" smtClean="0"/>
              <a:t> </a:t>
            </a:r>
            <a:r>
              <a:rPr lang="cs-CZ" altLang="en-US" sz="1100" dirty="0" smtClean="0"/>
              <a:t>(z toho 11 886 tis. Kč konsolidace)</a:t>
            </a:r>
            <a:endParaRPr lang="cs-CZ" altLang="en-US" sz="1000" dirty="0"/>
          </a:p>
          <a:p>
            <a:pPr eaLnBrk="1" hangingPunct="1">
              <a:spcBef>
                <a:spcPct val="0"/>
              </a:spcBef>
            </a:pPr>
            <a:endParaRPr lang="cs-CZ" altLang="en-US" sz="10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1600" b="1" dirty="0">
                <a:solidFill>
                  <a:srgbClr val="FF0000"/>
                </a:solidFill>
              </a:rPr>
              <a:t>Nedostatek příjmů potřebných na krytí plánovaných výdajů je kompenzován</a:t>
            </a:r>
            <a:endParaRPr lang="cs-CZ" altLang="en-US" sz="1600" b="1" dirty="0"/>
          </a:p>
          <a:p>
            <a:pPr eaLnBrk="1" hangingPunct="1">
              <a:spcBef>
                <a:spcPct val="0"/>
              </a:spcBef>
            </a:pPr>
            <a:r>
              <a:rPr lang="cs-CZ" altLang="en-US" sz="1600" b="1" dirty="0"/>
              <a:t> zapojením přebytku z </a:t>
            </a:r>
            <a:r>
              <a:rPr lang="cs-CZ" altLang="en-US" sz="1600" b="1" dirty="0" smtClean="0"/>
              <a:t>r.2015</a:t>
            </a:r>
            <a:r>
              <a:rPr lang="cs-CZ" altLang="en-US" sz="2000" b="1" dirty="0"/>
              <a:t>			</a:t>
            </a:r>
            <a:r>
              <a:rPr lang="cs-CZ" altLang="en-US" sz="1200" b="1" dirty="0"/>
              <a:t>+ </a:t>
            </a:r>
            <a:r>
              <a:rPr lang="cs-CZ" altLang="en-US" sz="1200" b="1" dirty="0" smtClean="0"/>
              <a:t>6.850 </a:t>
            </a:r>
            <a:r>
              <a:rPr lang="cs-CZ" altLang="en-US" sz="1200" b="1" dirty="0" err="1"/>
              <a:t>tis.Kč</a:t>
            </a:r>
            <a:endParaRPr lang="cs-CZ" altLang="en-US" sz="1200" b="1" dirty="0"/>
          </a:p>
          <a:p>
            <a:pPr eaLnBrk="1" hangingPunct="1">
              <a:spcBef>
                <a:spcPct val="0"/>
              </a:spcBef>
            </a:pPr>
            <a:r>
              <a:rPr lang="cs-CZ" altLang="en-US" sz="1200" b="1" dirty="0"/>
              <a:t> </a:t>
            </a:r>
            <a:r>
              <a:rPr lang="cs-CZ" altLang="en-US" sz="1600" b="1" dirty="0"/>
              <a:t>zapojením </a:t>
            </a:r>
            <a:r>
              <a:rPr lang="cs-CZ" altLang="en-US" sz="1600" b="1" dirty="0" err="1"/>
              <a:t>revolvingu</a:t>
            </a:r>
            <a:r>
              <a:rPr lang="cs-CZ" altLang="en-US" sz="1600" b="1" dirty="0"/>
              <a:t>				</a:t>
            </a:r>
            <a:r>
              <a:rPr lang="cs-CZ" altLang="en-US" sz="1200" b="1" dirty="0"/>
              <a:t>+ </a:t>
            </a:r>
            <a:r>
              <a:rPr lang="cs-CZ" altLang="en-US" sz="1200" b="1" dirty="0" smtClean="0"/>
              <a:t>1.528 </a:t>
            </a:r>
            <a:r>
              <a:rPr lang="cs-CZ" altLang="en-US" sz="1200" b="1" dirty="0" err="1" smtClean="0"/>
              <a:t>tis.Kč</a:t>
            </a:r>
            <a:r>
              <a:rPr lang="cs-CZ" altLang="en-US" sz="1600" b="1" dirty="0"/>
              <a:t>		</a:t>
            </a:r>
            <a:endParaRPr lang="cs-CZ" altLang="en-US" sz="1200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178" y="1031349"/>
            <a:ext cx="7860425" cy="3052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82030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D99D6F82-1B63-448B-A227-101FDA20643B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cs-CZ" altLang="en-US" sz="1400" smtClean="0"/>
          </a:p>
        </p:txBody>
      </p:sp>
      <p:sp>
        <p:nvSpPr>
          <p:cNvPr id="6147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Příjmy </a:t>
            </a:r>
            <a:r>
              <a:rPr lang="cs-CZ" altLang="en-US" sz="2400" b="1">
                <a:solidFill>
                  <a:schemeClr val="tx2"/>
                </a:solidFill>
              </a:rPr>
              <a:t>– daňové příjmy</a:t>
            </a: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6149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075" y="1200150"/>
            <a:ext cx="7419350" cy="460511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3B101DD2-66B6-4731-82DE-DA3C5D48DEA7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cs-CZ" altLang="en-US" sz="1400" smtClean="0"/>
          </a:p>
        </p:txBody>
      </p:sp>
      <p:sp>
        <p:nvSpPr>
          <p:cNvPr id="10243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Příjmy </a:t>
            </a:r>
            <a:r>
              <a:rPr lang="cs-CZ" altLang="en-US" sz="2400" b="1">
                <a:solidFill>
                  <a:schemeClr val="tx2"/>
                </a:solidFill>
              </a:rPr>
              <a:t>– nedaňové příjmy</a:t>
            </a: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10245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1016240"/>
            <a:ext cx="7726228" cy="552108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37CB81C3-889B-48AC-B0BD-73B754710DD5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cs-CZ" altLang="en-US" sz="1400" smtClean="0"/>
          </a:p>
        </p:txBody>
      </p:sp>
      <p:sp>
        <p:nvSpPr>
          <p:cNvPr id="7171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172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Příjmy </a:t>
            </a:r>
            <a:r>
              <a:rPr lang="cs-CZ" altLang="en-US" sz="2400" b="1">
                <a:solidFill>
                  <a:schemeClr val="tx2"/>
                </a:solidFill>
              </a:rPr>
              <a:t>– z dotací</a:t>
            </a: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7173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100" y="2259116"/>
            <a:ext cx="7509850" cy="2142728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D68B173E-DE97-4BCD-A532-62C86A28FF93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cs-CZ" altLang="en-US" sz="1400" smtClean="0"/>
          </a:p>
        </p:txBody>
      </p:sp>
      <p:sp>
        <p:nvSpPr>
          <p:cNvPr id="11267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Příjmy </a:t>
            </a:r>
            <a:r>
              <a:rPr lang="cs-CZ" altLang="en-US" sz="2400" b="1">
                <a:solidFill>
                  <a:schemeClr val="tx2"/>
                </a:solidFill>
              </a:rPr>
              <a:t>– souhrn</a:t>
            </a: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11269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94" name="Text Box 7"/>
          <p:cNvSpPr txBox="1">
            <a:spLocks noChangeArrowheads="1"/>
          </p:cNvSpPr>
          <p:nvPr/>
        </p:nvSpPr>
        <p:spPr bwMode="auto">
          <a:xfrm>
            <a:off x="323528" y="987425"/>
            <a:ext cx="86409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cs-CZ" altLang="en-US" sz="1800" b="1" u="sng" dirty="0" smtClean="0"/>
              <a:t>Daňové </a:t>
            </a:r>
            <a:r>
              <a:rPr lang="cs-CZ" altLang="en-US" sz="1800" b="1" u="sng" dirty="0"/>
              <a:t>příjmy</a:t>
            </a:r>
            <a:r>
              <a:rPr lang="cs-CZ" altLang="en-US" sz="1800" dirty="0"/>
              <a:t> </a:t>
            </a:r>
            <a:r>
              <a:rPr lang="cs-CZ" altLang="en-US" sz="1800" dirty="0" smtClean="0"/>
              <a:t>– </a:t>
            </a:r>
            <a:r>
              <a:rPr lang="cs-CZ" altLang="en-US" sz="1400" dirty="0" smtClean="0"/>
              <a:t>Dochází k mírnému nárůstu daňových příjmů proti </a:t>
            </a:r>
            <a:r>
              <a:rPr lang="cs-CZ" altLang="en-US" sz="1400" dirty="0" smtClean="0"/>
              <a:t>skutečnosti </a:t>
            </a:r>
            <a:r>
              <a:rPr lang="cs-CZ" altLang="en-US" sz="1400" dirty="0" smtClean="0"/>
              <a:t>roku 2015.</a:t>
            </a:r>
            <a:endParaRPr lang="cs-CZ" altLang="en-US" sz="1400" dirty="0"/>
          </a:p>
        </p:txBody>
      </p:sp>
      <p:sp>
        <p:nvSpPr>
          <p:cNvPr id="2" name="Obdélník 1"/>
          <p:cNvSpPr/>
          <p:nvPr/>
        </p:nvSpPr>
        <p:spPr>
          <a:xfrm>
            <a:off x="5814864" y="1589404"/>
            <a:ext cx="3149624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altLang="en-US" b="1" u="sng" dirty="0" smtClean="0"/>
              <a:t>Nedaňové příjmy</a:t>
            </a:r>
            <a:r>
              <a:rPr lang="cs-CZ" altLang="en-US" dirty="0" smtClean="0"/>
              <a:t> – </a:t>
            </a:r>
            <a:r>
              <a:rPr lang="cs-CZ" sz="1400" dirty="0"/>
              <a:t>(běžné + kapitálové) jsou v roce 2016 rozpočtovány  o 2,2 mil. Kč výše než skutečnost 2015. </a:t>
            </a:r>
            <a:r>
              <a:rPr lang="cs-CZ" sz="1400" dirty="0" smtClean="0"/>
              <a:t>Rozpočtované </a:t>
            </a:r>
            <a:r>
              <a:rPr lang="cs-CZ" sz="1400" dirty="0"/>
              <a:t>příjmy zahrnují prodej nemovitostí čp. 209 a dále čp. 443 a 444.</a:t>
            </a:r>
          </a:p>
          <a:p>
            <a:pPr algn="just"/>
            <a:endParaRPr lang="cs-CZ" altLang="en-US" sz="1100" dirty="0" smtClean="0"/>
          </a:p>
          <a:p>
            <a:pPr algn="just"/>
            <a:r>
              <a:rPr lang="cs-CZ" altLang="en-US" sz="1100" dirty="0" smtClean="0"/>
              <a:t>(</a:t>
            </a:r>
            <a:r>
              <a:rPr lang="cs-CZ" altLang="en-US" sz="1100" b="1" dirty="0" smtClean="0"/>
              <a:t>11,8 </a:t>
            </a:r>
            <a:r>
              <a:rPr lang="cs-CZ" altLang="en-US" sz="1100" dirty="0" smtClean="0"/>
              <a:t>mil</a:t>
            </a:r>
            <a:r>
              <a:rPr lang="cs-CZ" altLang="en-US" sz="1100" dirty="0"/>
              <a:t>. Kč </a:t>
            </a:r>
            <a:r>
              <a:rPr lang="cs-CZ" altLang="en-US" sz="1100" dirty="0" smtClean="0"/>
              <a:t>tvořila v r. 2015 </a:t>
            </a:r>
            <a:r>
              <a:rPr lang="cs-CZ" altLang="en-US" sz="1100" dirty="0"/>
              <a:t>tzv. konsolidační položka – která se v rozpočtu </a:t>
            </a:r>
            <a:r>
              <a:rPr lang="cs-CZ" altLang="en-US" sz="1100" dirty="0" smtClean="0"/>
              <a:t>promítla </a:t>
            </a:r>
            <a:r>
              <a:rPr lang="cs-CZ" altLang="en-US" sz="1100" dirty="0"/>
              <a:t>jak na straně příjmů tak na straně výdajů – rozpočtem pouze protéká</a:t>
            </a:r>
            <a:r>
              <a:rPr lang="cs-CZ" altLang="en-US" sz="1100" dirty="0" smtClean="0"/>
              <a:t>).</a:t>
            </a:r>
            <a:endParaRPr lang="cs-CZ" altLang="en-US" sz="1600" dirty="0" smtClean="0"/>
          </a:p>
          <a:p>
            <a:pPr algn="just"/>
            <a:endParaRPr lang="cs-CZ" altLang="en-US" dirty="0"/>
          </a:p>
        </p:txBody>
      </p:sp>
      <p:sp>
        <p:nvSpPr>
          <p:cNvPr id="11" name="Obdélník 10"/>
          <p:cNvSpPr/>
          <p:nvPr/>
        </p:nvSpPr>
        <p:spPr>
          <a:xfrm>
            <a:off x="5814864" y="4159338"/>
            <a:ext cx="289904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cs-CZ" altLang="en-US" b="1" u="sng" dirty="0" smtClean="0"/>
              <a:t>Dotace </a:t>
            </a:r>
            <a:r>
              <a:rPr lang="cs-CZ" altLang="en-US" dirty="0" smtClean="0"/>
              <a:t>– </a:t>
            </a:r>
            <a:r>
              <a:rPr lang="cs-CZ" sz="1400" dirty="0"/>
              <a:t>rozpočtována pouze pravidelná dotace na výkon státní správy</a:t>
            </a:r>
            <a:endParaRPr lang="cs-CZ" altLang="en-US" sz="1400" i="1" dirty="0">
              <a:solidFill>
                <a:srgbClr val="0000FF"/>
              </a:solidFill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150" y="1602142"/>
            <a:ext cx="5049791" cy="467895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10FA46BB-4526-4A96-8D10-F305F00B6E3C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cs-CZ" altLang="en-US" sz="1400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en-US" sz="4000" b="1" dirty="0" smtClean="0">
                <a:solidFill>
                  <a:schemeClr val="tx1"/>
                </a:solidFill>
              </a:rPr>
              <a:t/>
            </a:r>
            <a:br>
              <a:rPr lang="cs-CZ" altLang="en-US" sz="4000" b="1" dirty="0" smtClean="0">
                <a:solidFill>
                  <a:schemeClr val="tx1"/>
                </a:solidFill>
              </a:rPr>
            </a:br>
            <a:r>
              <a:rPr lang="cs-CZ" altLang="en-US" sz="4000" b="1" dirty="0" smtClean="0">
                <a:solidFill>
                  <a:schemeClr val="tx1"/>
                </a:solidFill>
              </a:rPr>
              <a:t/>
            </a:r>
            <a:br>
              <a:rPr lang="cs-CZ" altLang="en-US" sz="4000" b="1" dirty="0" smtClean="0">
                <a:solidFill>
                  <a:schemeClr val="tx1"/>
                </a:solidFill>
              </a:rPr>
            </a:br>
            <a:r>
              <a:rPr lang="cs-CZ" altLang="en-US" sz="4000" b="1" dirty="0" smtClean="0">
                <a:solidFill>
                  <a:schemeClr val="tx1"/>
                </a:solidFill>
              </a:rPr>
              <a:t>Rozpočtované výdaje</a:t>
            </a:r>
            <a:br>
              <a:rPr lang="cs-CZ" altLang="en-US" sz="4000" b="1" dirty="0" smtClean="0">
                <a:solidFill>
                  <a:schemeClr val="tx1"/>
                </a:solidFill>
              </a:rPr>
            </a:br>
            <a:r>
              <a:rPr lang="cs-CZ" altLang="en-US" sz="2400" b="1" dirty="0" smtClean="0">
                <a:solidFill>
                  <a:schemeClr val="tx1"/>
                </a:solidFill>
              </a:rPr>
              <a:t>na rok 2016</a:t>
            </a:r>
            <a:br>
              <a:rPr lang="cs-CZ" altLang="en-US" sz="2400" b="1" dirty="0" smtClean="0">
                <a:solidFill>
                  <a:schemeClr val="tx1"/>
                </a:solidFill>
              </a:rPr>
            </a:br>
            <a:r>
              <a:rPr lang="cs-CZ" altLang="en-US" sz="2000" b="1" dirty="0" smtClean="0">
                <a:solidFill>
                  <a:schemeClr val="tx1"/>
                </a:solidFill>
              </a:rPr>
              <a:t/>
            </a:r>
            <a:br>
              <a:rPr lang="cs-CZ" altLang="en-US" sz="2000" b="1" dirty="0" smtClean="0">
                <a:solidFill>
                  <a:schemeClr val="tx1"/>
                </a:solidFill>
              </a:rPr>
            </a:br>
            <a:r>
              <a:rPr lang="cs-CZ" altLang="en-US" sz="2000" b="1" dirty="0" smtClean="0">
                <a:solidFill>
                  <a:schemeClr val="tx1"/>
                </a:solidFill>
              </a:rPr>
              <a:t/>
            </a:r>
            <a:br>
              <a:rPr lang="cs-CZ" altLang="en-US" sz="2000" b="1" dirty="0" smtClean="0">
                <a:solidFill>
                  <a:schemeClr val="tx1"/>
                </a:solidFill>
              </a:rPr>
            </a:br>
            <a:r>
              <a:rPr lang="cs-CZ" altLang="en-US" sz="2000" b="1" dirty="0" smtClean="0">
                <a:solidFill>
                  <a:schemeClr val="tx1"/>
                </a:solidFill>
              </a:rPr>
              <a:t/>
            </a:r>
            <a:br>
              <a:rPr lang="cs-CZ" altLang="en-US" sz="2000" b="1" dirty="0" smtClean="0">
                <a:solidFill>
                  <a:schemeClr val="tx1"/>
                </a:solidFill>
              </a:rPr>
            </a:br>
            <a:endParaRPr lang="en-US" altLang="en-US" sz="1600" b="1" dirty="0" smtClean="0">
              <a:solidFill>
                <a:schemeClr val="tx1"/>
              </a:solidFill>
            </a:endParaRPr>
          </a:p>
        </p:txBody>
      </p:sp>
      <p:pic>
        <p:nvPicPr>
          <p:cNvPr id="1229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4076700"/>
            <a:ext cx="1247775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10454</TotalTime>
  <Words>757</Words>
  <Application>Microsoft Office PowerPoint</Application>
  <PresentationFormat>Předvádění na obrazovce (4:3)</PresentationFormat>
  <Paragraphs>190</Paragraphs>
  <Slides>28</Slides>
  <Notes>24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2" baseType="lpstr">
      <vt:lpstr>Arial</vt:lpstr>
      <vt:lpstr>Courier New</vt:lpstr>
      <vt:lpstr>Wingdings</vt:lpstr>
      <vt:lpstr>Výchozí návrh</vt:lpstr>
      <vt:lpstr>  Rozpočet města Police nad Metují na rok 2016    </vt:lpstr>
      <vt:lpstr>Prezentace aplikace PowerPoint</vt:lpstr>
      <vt:lpstr>  Rozpočtované příjmy na rok 2016   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 Rozpočtované výdaje na rok 2016   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    </vt:lpstr>
      <vt:lpstr>Prezentace aplikace PowerPoint</vt:lpstr>
      <vt:lpstr>Prezentace aplikace PowerPoint</vt:lpstr>
    </vt:vector>
  </TitlesOfParts>
  <Company>GUSEPPE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Karel Matyska</dc:creator>
  <cp:lastModifiedBy>Jiří Vlček</cp:lastModifiedBy>
  <cp:revision>601</cp:revision>
  <dcterms:created xsi:type="dcterms:W3CDTF">2004-12-01T11:03:57Z</dcterms:created>
  <dcterms:modified xsi:type="dcterms:W3CDTF">2016-02-15T20:52:50Z</dcterms:modified>
</cp:coreProperties>
</file>