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402" r:id="rId2"/>
    <p:sldId id="431" r:id="rId3"/>
    <p:sldId id="422" r:id="rId4"/>
    <p:sldId id="403" r:id="rId5"/>
    <p:sldId id="429" r:id="rId6"/>
    <p:sldId id="519" r:id="rId7"/>
    <p:sldId id="502" r:id="rId8"/>
    <p:sldId id="425" r:id="rId9"/>
    <p:sldId id="516" r:id="rId10"/>
    <p:sldId id="517" r:id="rId11"/>
    <p:sldId id="518" r:id="rId12"/>
    <p:sldId id="406" r:id="rId13"/>
    <p:sldId id="501" r:id="rId14"/>
    <p:sldId id="477" r:id="rId15"/>
    <p:sldId id="511" r:id="rId16"/>
    <p:sldId id="513" r:id="rId17"/>
    <p:sldId id="514" r:id="rId18"/>
    <p:sldId id="520" r:id="rId19"/>
    <p:sldId id="436" r:id="rId20"/>
    <p:sldId id="508" r:id="rId21"/>
  </p:sldIdLst>
  <p:sldSz cx="9144000" cy="6858000" type="screen4x3"/>
  <p:notesSz cx="6669088" cy="9928225"/>
  <p:defaultTextStyle>
    <a:defPPr>
      <a:defRPr lang="cs-CZ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99" autoAdjust="0"/>
    <p:restoredTop sz="92967" autoAdjust="0"/>
  </p:normalViewPr>
  <p:slideViewPr>
    <p:cSldViewPr>
      <p:cViewPr varScale="1">
        <p:scale>
          <a:sx n="76" d="100"/>
          <a:sy n="76" d="100"/>
        </p:scale>
        <p:origin x="1603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1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1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31338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5A8C839-D6DB-4379-B9CF-8149EA0ED8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06849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Klepnutím lze upravit styly předlohy textu.</a:t>
            </a:r>
          </a:p>
          <a:p>
            <a:pPr lvl="1"/>
            <a:r>
              <a:rPr lang="en-US" noProof="0"/>
              <a:t>Druhá úroveň</a:t>
            </a:r>
          </a:p>
          <a:p>
            <a:pPr lvl="2"/>
            <a:r>
              <a:rPr lang="en-US" noProof="0"/>
              <a:t>Třetí úroveň</a:t>
            </a:r>
          </a:p>
          <a:p>
            <a:pPr lvl="3"/>
            <a:r>
              <a:rPr lang="en-US" noProof="0"/>
              <a:t>Čtvrtá úroveň</a:t>
            </a:r>
          </a:p>
          <a:p>
            <a:pPr lvl="4"/>
            <a:r>
              <a:rPr lang="en-US" noProof="0"/>
              <a:t>Pátá úroveň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31338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BC00029-3807-4618-8BA1-FD9E713787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9270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CFE7563-7556-4108-805A-D0628313D6EF}" type="slidenum">
              <a:rPr lang="en-US" altLang="en-US" smtClean="0"/>
              <a:pPr algn="r" eaLnBrk="1" hangingPunct="1"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4113" cy="3724275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1534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A989525-5A64-47BD-9986-269F822911D3}" type="slidenum">
              <a:rPr lang="en-US" altLang="en-US" smtClean="0"/>
              <a:pPr algn="r" eaLnBrk="1" hangingPunct="1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4113" cy="3724275"/>
          </a:xfrm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06749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0E73276-F10C-408E-A3B6-C72D028D1910}" type="slidenum">
              <a:rPr lang="en-US" altLang="en-US" smtClean="0"/>
              <a:pPr algn="r" eaLnBrk="1" hangingPunct="1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4113" cy="3724275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84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F22724E-2A59-4342-B6F1-F5101E35469F}" type="slidenum">
              <a:rPr lang="en-US" altLang="en-US" smtClean="0"/>
              <a:pPr algn="r" eaLnBrk="1" hangingPunct="1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4113" cy="3724275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11813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F22724E-2A59-4342-B6F1-F5101E35469F}" type="slidenum">
              <a:rPr lang="en-US" altLang="en-US" smtClean="0"/>
              <a:pPr algn="r" eaLnBrk="1" hangingPunct="1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4113" cy="3724275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08278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F22724E-2A59-4342-B6F1-F5101E35469F}" type="slidenum">
              <a:rPr lang="en-US" altLang="en-US" smtClean="0"/>
              <a:pPr algn="r" eaLnBrk="1" hangingPunct="1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4113" cy="3724275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85659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F22724E-2A59-4342-B6F1-F5101E35469F}" type="slidenum">
              <a:rPr lang="en-US" altLang="en-US" smtClean="0"/>
              <a:pPr algn="r" eaLnBrk="1" hangingPunct="1"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4113" cy="3724275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68291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F22CD3A-347B-4655-B97A-A105EF91D3CE}" type="slidenum">
              <a:rPr lang="en-US" altLang="en-US" smtClean="0"/>
              <a:pPr algn="r" eaLnBrk="1" hangingPunct="1"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4113" cy="3724275"/>
          </a:xfrm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12612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AA0B4EC-77E3-4E42-B6BD-8AFFD0499E33}" type="slidenum">
              <a:rPr lang="en-US" altLang="en-US" smtClean="0"/>
              <a:pPr algn="r" eaLnBrk="1" hangingPunct="1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4113" cy="3724275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6475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A905035-F85E-4166-8D83-7BCA0CFD0043}" type="slidenum">
              <a:rPr lang="en-US" altLang="en-US" smtClean="0"/>
              <a:pPr algn="r"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4113" cy="3724275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5293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A905035-F85E-4166-8D83-7BCA0CFD0043}" type="slidenum">
              <a:rPr lang="en-US" altLang="en-US" smtClean="0"/>
              <a:pPr algn="r" eaLnBrk="1" hangingPunct="1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4113" cy="3724275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49842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4D444A3-4A9F-4B01-A08A-AAC2C7EC356C}" type="slidenum">
              <a:rPr lang="en-US" altLang="en-US" smtClean="0"/>
              <a:pPr algn="r"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4113" cy="3724275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63359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6D6F221-B53C-4B72-89E2-75B9A4B8535E}" type="slidenum">
              <a:rPr lang="en-US" altLang="en-US" smtClean="0"/>
              <a:pPr algn="r" eaLnBrk="1" hangingPunct="1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4113" cy="3724275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36994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218184E-7848-49F2-8154-0BBF572ECF18}" type="slidenum">
              <a:rPr lang="en-US" altLang="en-US" smtClean="0"/>
              <a:pPr algn="r" eaLnBrk="1" hangingPunct="1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4113" cy="3724275"/>
          </a:xfrm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16593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218184E-7848-49F2-8154-0BBF572ECF18}" type="slidenum">
              <a:rPr lang="en-US" altLang="en-US" smtClean="0"/>
              <a:pPr algn="r" eaLnBrk="1" hangingPunct="1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4113" cy="3724275"/>
          </a:xfrm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19505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D49DDC9-0CCB-4EAC-A583-B33CE01C0D50}" type="slidenum">
              <a:rPr lang="en-US" altLang="en-US" smtClean="0"/>
              <a:pPr algn="r" eaLnBrk="1" hangingPunct="1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4113" cy="3724275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27661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E13D32-7707-4750-BC6E-BEEEDE5EE2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0580137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F33325-C430-4210-B4DE-9439ECBE58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601654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455E0-3219-48BE-B9E8-B87AC04608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559225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9C72F-FBB1-455F-B4A8-39759BE8B6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8957820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1E740-C173-4ACF-A482-B9CA65CEF4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1106286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942D7C-AEF4-407C-A0DC-C956E628E5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609771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582FE3-00FF-41BA-B752-1F623C4A99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865147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C49E9-0713-49A5-98BC-2758FF9E66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980834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818E6-7698-477A-9D10-7546E839AF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747126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9B803-9366-481B-AD81-EBD3CD9185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9046135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08C12-D6A9-4C14-BA8D-46D29EBC9A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074509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styly předlohy textu.</a:t>
            </a:r>
          </a:p>
          <a:p>
            <a:pPr lvl="1"/>
            <a:r>
              <a:rPr lang="cs-CZ" altLang="en-US"/>
              <a:t>Druhá úroveň</a:t>
            </a:r>
          </a:p>
          <a:p>
            <a:pPr lvl="2"/>
            <a:r>
              <a:rPr lang="cs-CZ" altLang="en-US"/>
              <a:t>Třetí úroveň</a:t>
            </a:r>
          </a:p>
          <a:p>
            <a:pPr lvl="3"/>
            <a:r>
              <a:rPr lang="cs-CZ" altLang="en-US"/>
              <a:t>Čtvrtá úroveň</a:t>
            </a:r>
          </a:p>
          <a:p>
            <a:pPr lvl="4"/>
            <a:r>
              <a:rPr lang="cs-CZ" altLang="en-US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5E2860B-D44C-471D-98F8-C36BC65CE1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0" y="0"/>
            <a:ext cx="323850" cy="6858000"/>
          </a:xfrm>
          <a:prstGeom prst="rect">
            <a:avLst/>
          </a:prstGeom>
          <a:gradFill rotWithShape="1">
            <a:gsLst>
              <a:gs pos="0">
                <a:srgbClr val="AA6600"/>
              </a:gs>
              <a:gs pos="50000">
                <a:srgbClr val="FF9900"/>
              </a:gs>
              <a:gs pos="100000">
                <a:srgbClr val="AA66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395288" y="981075"/>
            <a:ext cx="8443912" cy="9525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3" name="Line 10"/>
          <p:cNvSpPr>
            <a:spLocks noChangeShapeType="1"/>
          </p:cNvSpPr>
          <p:nvPr userDrawn="1"/>
        </p:nvSpPr>
        <p:spPr bwMode="auto">
          <a:xfrm>
            <a:off x="838200" y="6629400"/>
            <a:ext cx="8001000" cy="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1034" name="Picture 11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234950"/>
            <a:ext cx="611187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6DEA5099-F4B7-4C86-B6BB-588B4B204C3B}" type="slidenum">
              <a:rPr lang="cs-CZ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cs-CZ" altLang="en-US" sz="1400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br>
              <a:rPr lang="cs-CZ" altLang="en-US" sz="4000" b="1" dirty="0">
                <a:solidFill>
                  <a:schemeClr val="tx1"/>
                </a:solidFill>
              </a:rPr>
            </a:br>
            <a:br>
              <a:rPr lang="cs-CZ" altLang="en-US" sz="4000" b="1" dirty="0">
                <a:solidFill>
                  <a:schemeClr val="tx1"/>
                </a:solidFill>
              </a:rPr>
            </a:br>
            <a:r>
              <a:rPr lang="cs-CZ" altLang="en-US" sz="4000" b="1" dirty="0">
                <a:solidFill>
                  <a:schemeClr val="tx1"/>
                </a:solidFill>
              </a:rPr>
              <a:t>R</a:t>
            </a:r>
            <a:r>
              <a:rPr lang="cs-CZ" altLang="en-US" b="1" dirty="0">
                <a:solidFill>
                  <a:schemeClr val="tx1"/>
                </a:solidFill>
              </a:rPr>
              <a:t>ozpočet města</a:t>
            </a:r>
            <a:br>
              <a:rPr lang="cs-CZ" altLang="en-US" sz="4000" b="1" dirty="0">
                <a:solidFill>
                  <a:schemeClr val="tx1"/>
                </a:solidFill>
              </a:rPr>
            </a:br>
            <a:r>
              <a:rPr lang="cs-CZ" altLang="en-US" sz="3200" b="1" dirty="0">
                <a:solidFill>
                  <a:srgbClr val="FF3300"/>
                </a:solidFill>
              </a:rPr>
              <a:t>Police nad Metují</a:t>
            </a:r>
            <a:br>
              <a:rPr lang="cs-CZ" altLang="en-US" sz="3600" b="1" dirty="0">
                <a:solidFill>
                  <a:schemeClr val="tx1"/>
                </a:solidFill>
              </a:rPr>
            </a:br>
            <a:r>
              <a:rPr lang="cs-CZ" altLang="en-US" sz="2400" b="1" dirty="0">
                <a:solidFill>
                  <a:schemeClr val="tx1"/>
                </a:solidFill>
              </a:rPr>
              <a:t>na rok 2024</a:t>
            </a:r>
            <a:br>
              <a:rPr lang="cs-CZ" altLang="en-US" sz="2400" b="1" dirty="0">
                <a:solidFill>
                  <a:schemeClr val="tx1"/>
                </a:solidFill>
              </a:rPr>
            </a:br>
            <a:br>
              <a:rPr lang="cs-CZ" altLang="en-US" sz="2000" b="1" dirty="0">
                <a:solidFill>
                  <a:schemeClr val="tx1"/>
                </a:solidFill>
              </a:rPr>
            </a:br>
            <a:br>
              <a:rPr lang="cs-CZ" altLang="en-US" sz="2000" b="1" dirty="0">
                <a:solidFill>
                  <a:schemeClr val="tx1"/>
                </a:solidFill>
              </a:rPr>
            </a:br>
            <a:br>
              <a:rPr lang="cs-CZ" altLang="en-US" sz="2000" b="1" dirty="0">
                <a:solidFill>
                  <a:schemeClr val="tx1"/>
                </a:solidFill>
              </a:rPr>
            </a:br>
            <a:endParaRPr lang="en-US" altLang="en-US" sz="1600" b="1" dirty="0">
              <a:solidFill>
                <a:schemeClr val="tx1"/>
              </a:solidFill>
            </a:endParaRPr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4076700"/>
            <a:ext cx="1247775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FD7D0902-5F70-4C1F-A268-EEE0CE9FF8F0}" type="slidenum">
              <a:rPr lang="cs-CZ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cs-CZ" altLang="en-US" sz="1400"/>
          </a:p>
        </p:txBody>
      </p:sp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395288" y="224833"/>
            <a:ext cx="84978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cs-CZ" altLang="en-US" sz="3600" b="1" dirty="0">
                <a:solidFill>
                  <a:schemeClr val="tx2"/>
                </a:solidFill>
              </a:rPr>
              <a:t>Celkové výdaje = </a:t>
            </a:r>
            <a:r>
              <a:rPr lang="cs-CZ" altLang="en-US" sz="3600" b="1" dirty="0">
                <a:solidFill>
                  <a:srgbClr val="FF3300"/>
                </a:solidFill>
              </a:rPr>
              <a:t>135.440 </a:t>
            </a:r>
            <a:r>
              <a:rPr lang="cs-CZ" altLang="en-US" sz="3600" b="1" dirty="0" err="1">
                <a:solidFill>
                  <a:srgbClr val="FF0000"/>
                </a:solidFill>
              </a:rPr>
              <a:t>tis.Kč</a:t>
            </a:r>
            <a:endParaRPr lang="en-US" altLang="en-US" sz="3600" dirty="0">
              <a:solidFill>
                <a:srgbClr val="FF0000"/>
              </a:solidFill>
            </a:endParaRPr>
          </a:p>
        </p:txBody>
      </p:sp>
      <p:sp>
        <p:nvSpPr>
          <p:cNvPr id="15365" name="Line 4"/>
          <p:cNvSpPr>
            <a:spLocks noChangeShapeType="1"/>
          </p:cNvSpPr>
          <p:nvPr/>
        </p:nvSpPr>
        <p:spPr bwMode="auto">
          <a:xfrm flipV="1">
            <a:off x="4800600" y="1219200"/>
            <a:ext cx="1524000" cy="152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93325" y="6151398"/>
            <a:ext cx="7848873" cy="464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z="1100" dirty="0"/>
              <a:t>Rok 2023 – </a:t>
            </a:r>
            <a:r>
              <a:rPr lang="cs-CZ" sz="1100" dirty="0" err="1"/>
              <a:t>Sportpark</a:t>
            </a:r>
            <a:r>
              <a:rPr lang="cs-CZ" sz="1100" dirty="0"/>
              <a:t> </a:t>
            </a:r>
            <a:r>
              <a:rPr lang="cs-CZ" sz="1100" dirty="0" err="1"/>
              <a:t>Ostašská</a:t>
            </a:r>
            <a:r>
              <a:rPr lang="cs-CZ" sz="1100" dirty="0"/>
              <a:t> (Projekt); Oprava střechy radnice; Rekonstrukce VO </a:t>
            </a:r>
            <a:r>
              <a:rPr lang="cs-CZ" sz="1100" dirty="0" err="1"/>
              <a:t>II.etapa</a:t>
            </a:r>
            <a:endParaRPr lang="cs-CZ" sz="1100" dirty="0"/>
          </a:p>
          <a:p>
            <a:r>
              <a:rPr lang="cs-CZ" sz="1100" dirty="0"/>
              <a:t>Rok 2024 – Navýšení grantů; navýšení nákladů zneškodnění </a:t>
            </a:r>
            <a:r>
              <a:rPr lang="cs-CZ" sz="1100" dirty="0" err="1"/>
              <a:t>kom.odpadu</a:t>
            </a:r>
            <a:endParaRPr lang="cs-CZ" sz="1100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0F393D4E-E7CE-2B9D-AF66-7E271F26DF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580" y="1052736"/>
            <a:ext cx="8251408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344931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FD7D0902-5F70-4C1F-A268-EEE0CE9FF8F0}" type="slidenum">
              <a:rPr lang="cs-CZ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cs-CZ" altLang="en-US" sz="1400"/>
          </a:p>
        </p:txBody>
      </p:sp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395288" y="224833"/>
            <a:ext cx="84978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cs-CZ" altLang="en-US" sz="3600" b="1" dirty="0">
                <a:solidFill>
                  <a:schemeClr val="tx2"/>
                </a:solidFill>
              </a:rPr>
              <a:t>Celkové výdaje = </a:t>
            </a:r>
            <a:r>
              <a:rPr lang="cs-CZ" altLang="en-US" sz="3600" b="1" dirty="0">
                <a:solidFill>
                  <a:srgbClr val="FF3300"/>
                </a:solidFill>
              </a:rPr>
              <a:t>135.440 </a:t>
            </a:r>
            <a:r>
              <a:rPr lang="cs-CZ" altLang="en-US" sz="3600" b="1" dirty="0" err="1">
                <a:solidFill>
                  <a:srgbClr val="FF0000"/>
                </a:solidFill>
              </a:rPr>
              <a:t>tis.Kč</a:t>
            </a:r>
            <a:endParaRPr lang="en-US" altLang="en-US" sz="3600" dirty="0">
              <a:solidFill>
                <a:srgbClr val="FF0000"/>
              </a:solidFill>
            </a:endParaRPr>
          </a:p>
        </p:txBody>
      </p:sp>
      <p:sp>
        <p:nvSpPr>
          <p:cNvPr id="15365" name="Line 4"/>
          <p:cNvSpPr>
            <a:spLocks noChangeShapeType="1"/>
          </p:cNvSpPr>
          <p:nvPr/>
        </p:nvSpPr>
        <p:spPr bwMode="auto">
          <a:xfrm flipV="1">
            <a:off x="4800600" y="1219200"/>
            <a:ext cx="1524000" cy="152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" name="Text Box 7">
            <a:extLst>
              <a:ext uri="{FF2B5EF4-FFF2-40B4-BE49-F238E27FC236}">
                <a16:creationId xmlns:a16="http://schemas.microsoft.com/office/drawing/2014/main" id="{D731ED62-B729-2240-B0EA-A711E7AD3D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037" y="6245225"/>
            <a:ext cx="784887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z="1100" dirty="0"/>
              <a:t>Rok 2024 – nárůst DPH za uvažovaný prodej pozemků; investiční akce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69462F6-DCFC-E594-D7DE-12F163D1CD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558" y="1052735"/>
            <a:ext cx="8432724" cy="4977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364026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B42B85AD-9361-4DFA-A4B3-5EF7057F3B57}" type="slidenum">
              <a:rPr lang="cs-CZ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cs-CZ" altLang="en-US" sz="1400" dirty="0"/>
          </a:p>
        </p:txBody>
      </p:sp>
      <p:sp>
        <p:nvSpPr>
          <p:cNvPr id="13315" name="Line 2"/>
          <p:cNvSpPr>
            <a:spLocks noChangeShapeType="1"/>
          </p:cNvSpPr>
          <p:nvPr/>
        </p:nvSpPr>
        <p:spPr bwMode="auto">
          <a:xfrm>
            <a:off x="838200" y="6629400"/>
            <a:ext cx="8001000" cy="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395288" y="260350"/>
            <a:ext cx="84978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cs-CZ" altLang="en-US" sz="3600" b="1" dirty="0">
                <a:solidFill>
                  <a:schemeClr val="tx2"/>
                </a:solidFill>
              </a:rPr>
              <a:t>Celkové výdaje = </a:t>
            </a:r>
            <a:r>
              <a:rPr lang="cs-CZ" altLang="en-US" sz="3600" b="1" dirty="0">
                <a:solidFill>
                  <a:srgbClr val="FF3300"/>
                </a:solidFill>
              </a:rPr>
              <a:t>135.440 </a:t>
            </a:r>
            <a:r>
              <a:rPr lang="cs-CZ" altLang="en-US" sz="3600" b="1" dirty="0" err="1">
                <a:solidFill>
                  <a:srgbClr val="FF0000"/>
                </a:solidFill>
              </a:rPr>
              <a:t>tis.Kč</a:t>
            </a:r>
            <a:endParaRPr lang="en-US" altLang="en-US" sz="3600" dirty="0">
              <a:solidFill>
                <a:srgbClr val="FF0000"/>
              </a:solidFill>
            </a:endParaRPr>
          </a:p>
        </p:txBody>
      </p:sp>
      <p:sp>
        <p:nvSpPr>
          <p:cNvPr id="13317" name="Line 4"/>
          <p:cNvSpPr>
            <a:spLocks noChangeShapeType="1"/>
          </p:cNvSpPr>
          <p:nvPr/>
        </p:nvSpPr>
        <p:spPr bwMode="auto">
          <a:xfrm flipV="1">
            <a:off x="4800600" y="1219200"/>
            <a:ext cx="1524000" cy="152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" name="Obdélník 9"/>
          <p:cNvSpPr>
            <a:spLocks noChangeArrowheads="1"/>
          </p:cNvSpPr>
          <p:nvPr/>
        </p:nvSpPr>
        <p:spPr bwMode="auto">
          <a:xfrm>
            <a:off x="414337" y="5906586"/>
            <a:ext cx="847883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cs-CZ" sz="1200" b="1" dirty="0"/>
              <a:t>Celkové konsolidované výdaje jsou o 14.373 tis. Kč vyšší než očekávaná skutečnost v r. 2023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cs-CZ" sz="1200" b="1" dirty="0"/>
              <a:t>Splátky úvěrů a půjčky ve výši 1.770 tis. Kč (ZUŠ).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cs-CZ" sz="1200" b="1" dirty="0"/>
              <a:t>V roce 2024 výdaje na investice 43.480 tis. Kč  - v r.2023 výdaje na investice 35.000 tis. Kč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FE18A3D3-636D-3000-5A48-28ED6191E0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1121065"/>
            <a:ext cx="7344816" cy="4615869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F5D1900B-4C39-4FFB-9C75-DCD127578250}" type="slidenum">
              <a:rPr lang="cs-CZ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cs-CZ" altLang="en-US" sz="1400"/>
          </a:p>
        </p:txBody>
      </p:sp>
      <p:sp>
        <p:nvSpPr>
          <p:cNvPr id="24579" name="Line 2"/>
          <p:cNvSpPr>
            <a:spLocks noChangeShapeType="1"/>
          </p:cNvSpPr>
          <p:nvPr/>
        </p:nvSpPr>
        <p:spPr bwMode="auto">
          <a:xfrm>
            <a:off x="838200" y="6629400"/>
            <a:ext cx="8001000" cy="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0" name="Rectangle 3"/>
          <p:cNvSpPr>
            <a:spLocks noChangeArrowheads="1"/>
          </p:cNvSpPr>
          <p:nvPr/>
        </p:nvSpPr>
        <p:spPr bwMode="auto">
          <a:xfrm>
            <a:off x="395288" y="260350"/>
            <a:ext cx="84978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cs-CZ" altLang="en-US" sz="4000" b="1" dirty="0"/>
              <a:t>Výdaje </a:t>
            </a:r>
            <a:r>
              <a:rPr lang="cs-CZ" altLang="en-US" sz="2400" b="1" dirty="0"/>
              <a:t>– </a:t>
            </a:r>
            <a:r>
              <a:rPr lang="cs-CZ" altLang="en-US" sz="3600" b="1" dirty="0"/>
              <a:t>Granty</a:t>
            </a:r>
            <a:endParaRPr lang="en-US" altLang="en-US" sz="6000" dirty="0"/>
          </a:p>
        </p:txBody>
      </p:sp>
      <p:sp>
        <p:nvSpPr>
          <p:cNvPr id="24581" name="Line 4"/>
          <p:cNvSpPr>
            <a:spLocks noChangeShapeType="1"/>
          </p:cNvSpPr>
          <p:nvPr/>
        </p:nvSpPr>
        <p:spPr bwMode="auto">
          <a:xfrm flipV="1">
            <a:off x="4800600" y="1219200"/>
            <a:ext cx="1524000" cy="152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510" name="TextovéPole 6"/>
          <p:cNvSpPr txBox="1">
            <a:spLocks noChangeArrowheads="1"/>
          </p:cNvSpPr>
          <p:nvPr/>
        </p:nvSpPr>
        <p:spPr bwMode="auto">
          <a:xfrm>
            <a:off x="395288" y="1124744"/>
            <a:ext cx="8641208" cy="363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sz="2000" dirty="0"/>
              <a:t>Na grantový program v  sociální oblasti, v kultuře a sportu je vyčleněno celkem:</a:t>
            </a:r>
          </a:p>
          <a:p>
            <a:pPr eaLnBrk="1" hangingPunct="1">
              <a:defRPr/>
            </a:pPr>
            <a:r>
              <a:rPr lang="cs-CZ" sz="2000" dirty="0"/>
              <a:t>	 </a:t>
            </a:r>
            <a:r>
              <a:rPr lang="cs-CZ" sz="2400" b="1" dirty="0">
                <a:solidFill>
                  <a:srgbClr val="FF0000"/>
                </a:solidFill>
              </a:rPr>
              <a:t>3.150 tis. Kč</a:t>
            </a:r>
            <a:r>
              <a:rPr lang="cs-CZ" dirty="0"/>
              <a:t> </a:t>
            </a:r>
            <a:r>
              <a:rPr lang="cs-CZ" sz="2000" dirty="0"/>
              <a:t>a to takto :</a:t>
            </a:r>
          </a:p>
          <a:p>
            <a:pPr algn="l" eaLnBrk="1" hangingPunct="1">
              <a:defRPr/>
            </a:pPr>
            <a:endParaRPr lang="cs-CZ" sz="2000" dirty="0"/>
          </a:p>
          <a:p>
            <a:pPr marL="1085850" lvl="1" indent="-342900" algn="l" eaLnBrk="1" hangingPunct="1">
              <a:buFont typeface="Wingdings" panose="05000000000000000000" pitchFamily="2" charset="2"/>
              <a:buChar char="Ø"/>
              <a:defRPr/>
            </a:pPr>
            <a:r>
              <a:rPr lang="cs-CZ" sz="2000" dirty="0"/>
              <a:t>Spolková činnost; Akce pro veřejnost; Mimořádné úspěchy jednotlivců		     			2.750 tis. Kč</a:t>
            </a:r>
          </a:p>
          <a:p>
            <a:pPr marL="1085850" lvl="1" indent="-342900" algn="l" eaLnBrk="1" hangingPunct="1">
              <a:buFont typeface="Wingdings" panose="05000000000000000000" pitchFamily="2" charset="2"/>
              <a:buChar char="Ø"/>
              <a:defRPr/>
            </a:pPr>
            <a:r>
              <a:rPr lang="cs-CZ" sz="2000" dirty="0"/>
              <a:t>Sociální programy	 			   250 tis. Kč</a:t>
            </a:r>
          </a:p>
          <a:p>
            <a:pPr marL="1085850" lvl="1" indent="-342900" algn="l" eaLnBrk="1" hangingPunct="1">
              <a:buFont typeface="Wingdings" panose="05000000000000000000" pitchFamily="2" charset="2"/>
              <a:buChar char="Ø"/>
              <a:defRPr/>
            </a:pPr>
            <a:r>
              <a:rPr lang="cs-CZ" sz="1600" dirty="0"/>
              <a:t>mimořádná individuální dotace pro TJ SOKOL 2024 </a:t>
            </a:r>
          </a:p>
          <a:p>
            <a:pPr lvl="1" indent="0" algn="l" eaLnBrk="1" hangingPunct="1">
              <a:defRPr/>
            </a:pPr>
            <a:r>
              <a:rPr lang="cs-CZ" sz="1600" dirty="0"/>
              <a:t>	   (schváleno v ZM 6.9.2023 )			       	    150   tis.  Kč</a:t>
            </a:r>
          </a:p>
          <a:p>
            <a:pPr marL="800100" lvl="1" indent="0" algn="l" eaLnBrk="1" hangingPunct="1">
              <a:defRPr/>
            </a:pPr>
            <a:endParaRPr lang="cs-CZ" sz="2000" dirty="0"/>
          </a:p>
          <a:p>
            <a:pPr marL="800100" lvl="1" indent="0" algn="l" eaLnBrk="1" hangingPunct="1">
              <a:defRPr/>
            </a:pPr>
            <a:endParaRPr lang="cs-CZ" sz="2000" dirty="0"/>
          </a:p>
          <a:p>
            <a:pPr marL="800100" lvl="1" indent="0" algn="l" eaLnBrk="1" hangingPunct="1">
              <a:defRPr/>
            </a:pPr>
            <a:r>
              <a:rPr lang="cs-CZ" sz="1400" dirty="0"/>
              <a:t>Detailní čerpání grantů bude schvalováno na některém z dalších ZM.</a:t>
            </a:r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3B7615CB-D83B-4BA0-AE9D-19C9A96F66AB}" type="slidenum">
              <a:rPr lang="cs-CZ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cs-CZ" altLang="en-US" sz="1400" dirty="0"/>
          </a:p>
        </p:txBody>
      </p:sp>
      <p:sp>
        <p:nvSpPr>
          <p:cNvPr id="31747" name="Line 2"/>
          <p:cNvSpPr>
            <a:spLocks noChangeShapeType="1"/>
          </p:cNvSpPr>
          <p:nvPr/>
        </p:nvSpPr>
        <p:spPr bwMode="auto">
          <a:xfrm>
            <a:off x="838200" y="6629400"/>
            <a:ext cx="8001000" cy="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48" name="Rectangle 3"/>
          <p:cNvSpPr>
            <a:spLocks noChangeArrowheads="1"/>
          </p:cNvSpPr>
          <p:nvPr/>
        </p:nvSpPr>
        <p:spPr bwMode="auto">
          <a:xfrm>
            <a:off x="395288" y="260350"/>
            <a:ext cx="84978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cs-CZ" altLang="en-US" sz="4000" b="1" dirty="0">
                <a:solidFill>
                  <a:schemeClr val="tx2"/>
                </a:solidFill>
              </a:rPr>
              <a:t>Výdaje </a:t>
            </a:r>
            <a:r>
              <a:rPr lang="cs-CZ" altLang="en-US" sz="2000" b="1" dirty="0">
                <a:solidFill>
                  <a:schemeClr val="tx2"/>
                </a:solidFill>
              </a:rPr>
              <a:t>– </a:t>
            </a:r>
            <a:r>
              <a:rPr lang="cs-CZ" altLang="en-US" sz="2800" b="1" dirty="0">
                <a:solidFill>
                  <a:schemeClr val="tx2"/>
                </a:solidFill>
              </a:rPr>
              <a:t>Investice a opravy</a:t>
            </a:r>
            <a:endParaRPr lang="en-US" altLang="en-US" sz="5400" dirty="0">
              <a:solidFill>
                <a:schemeClr val="tx2"/>
              </a:solidFill>
            </a:endParaRPr>
          </a:p>
        </p:txBody>
      </p:sp>
      <p:sp>
        <p:nvSpPr>
          <p:cNvPr id="31749" name="Line 4"/>
          <p:cNvSpPr>
            <a:spLocks noChangeShapeType="1"/>
          </p:cNvSpPr>
          <p:nvPr/>
        </p:nvSpPr>
        <p:spPr bwMode="auto">
          <a:xfrm flipV="1">
            <a:off x="4800600" y="1219200"/>
            <a:ext cx="1524000" cy="152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1750" name="TextovéPole 7"/>
          <p:cNvSpPr txBox="1">
            <a:spLocks noChangeArrowheads="1"/>
          </p:cNvSpPr>
          <p:nvPr/>
        </p:nvSpPr>
        <p:spPr bwMode="auto">
          <a:xfrm>
            <a:off x="357188" y="1731727"/>
            <a:ext cx="8501062" cy="3662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2400" b="1" dirty="0"/>
              <a:t>Na základě investičního plánu na roky 2024 – 2027 Rada města navrhuje zařadit do rozpočtu roku 2024 investice</a:t>
            </a:r>
            <a:br>
              <a:rPr lang="cs-CZ" altLang="en-US" sz="2400" b="1" dirty="0"/>
            </a:br>
            <a:r>
              <a:rPr lang="cs-CZ" altLang="en-US" sz="2400" b="1" dirty="0"/>
              <a:t>a opravy v celkové výši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en-US" sz="2400" b="1" dirty="0">
              <a:solidFill>
                <a:srgbClr val="FF33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2800" b="1" dirty="0">
                <a:solidFill>
                  <a:srgbClr val="FF3300"/>
                </a:solidFill>
              </a:rPr>
              <a:t>43.480 tis. Kč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en-US" sz="2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en-US" sz="2000" dirty="0"/>
          </a:p>
          <a:p>
            <a:pPr lvl="1" eaLnBrk="1" hangingPunct="1">
              <a:spcBef>
                <a:spcPct val="0"/>
              </a:spcBef>
              <a:buNone/>
            </a:pPr>
            <a:endParaRPr lang="cs-CZ" altLang="en-US" sz="1200" dirty="0"/>
          </a:p>
          <a:p>
            <a:pPr lvl="1" eaLnBrk="1" hangingPunct="1">
              <a:spcBef>
                <a:spcPct val="0"/>
              </a:spcBef>
              <a:buFontTx/>
              <a:buNone/>
            </a:pPr>
            <a:endParaRPr lang="cs-CZ" altLang="en-US" sz="12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en-US" sz="20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en-US" sz="2000" dirty="0"/>
          </a:p>
        </p:txBody>
      </p:sp>
      <p:sp>
        <p:nvSpPr>
          <p:cNvPr id="9" name="TextovéPole 7"/>
          <p:cNvSpPr txBox="1">
            <a:spLocks noChangeArrowheads="1"/>
          </p:cNvSpPr>
          <p:nvPr/>
        </p:nvSpPr>
        <p:spPr bwMode="auto">
          <a:xfrm>
            <a:off x="539552" y="4625584"/>
            <a:ext cx="539410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sz="1200" dirty="0"/>
              <a:t>Z toho (v Kč)</a:t>
            </a:r>
            <a:endParaRPr lang="cs-CZ" altLang="en-US" sz="1100" dirty="0">
              <a:solidFill>
                <a:srgbClr val="FF0000"/>
              </a:solidFill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225D6AB2-CDE1-7A17-4EF3-547F5D2FE7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5" y="4951065"/>
            <a:ext cx="6466589" cy="827375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C81CE684-92E0-45E9-BCAF-2001CCF9261B}" type="slidenum">
              <a:rPr lang="cs-CZ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cs-CZ" altLang="en-US" sz="1400"/>
          </a:p>
        </p:txBody>
      </p:sp>
      <p:sp>
        <p:nvSpPr>
          <p:cNvPr id="33795" name="Line 2"/>
          <p:cNvSpPr>
            <a:spLocks noChangeShapeType="1"/>
          </p:cNvSpPr>
          <p:nvPr/>
        </p:nvSpPr>
        <p:spPr bwMode="auto">
          <a:xfrm>
            <a:off x="838200" y="6629400"/>
            <a:ext cx="8001000" cy="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797" name="Line 4"/>
          <p:cNvSpPr>
            <a:spLocks noChangeShapeType="1"/>
          </p:cNvSpPr>
          <p:nvPr/>
        </p:nvSpPr>
        <p:spPr bwMode="auto">
          <a:xfrm flipV="1">
            <a:off x="4800600" y="1219200"/>
            <a:ext cx="1524000" cy="152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60813" y="266700"/>
            <a:ext cx="84978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cs-CZ" altLang="en-US" sz="3400" b="1" dirty="0">
                <a:solidFill>
                  <a:schemeClr val="tx2"/>
                </a:solidFill>
              </a:rPr>
              <a:t>Investice a opravy </a:t>
            </a:r>
            <a:r>
              <a:rPr lang="cs-CZ" altLang="en-US" sz="2000" b="1" dirty="0">
                <a:solidFill>
                  <a:schemeClr val="tx2"/>
                </a:solidFill>
              </a:rPr>
              <a:t>– zařazené přímo do rozpočtu </a:t>
            </a:r>
            <a:endParaRPr lang="en-US" altLang="en-US" sz="2400" dirty="0">
              <a:solidFill>
                <a:schemeClr val="tx2"/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35D6B61-8777-9EAF-A92B-CBCBD032B4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910" y="1016790"/>
            <a:ext cx="8001000" cy="5574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415393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C81CE684-92E0-45E9-BCAF-2001CCF9261B}" type="slidenum">
              <a:rPr lang="cs-CZ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cs-CZ" altLang="en-US" sz="1400"/>
          </a:p>
        </p:txBody>
      </p:sp>
      <p:sp>
        <p:nvSpPr>
          <p:cNvPr id="33795" name="Line 2"/>
          <p:cNvSpPr>
            <a:spLocks noChangeShapeType="1"/>
          </p:cNvSpPr>
          <p:nvPr/>
        </p:nvSpPr>
        <p:spPr bwMode="auto">
          <a:xfrm>
            <a:off x="838200" y="6629400"/>
            <a:ext cx="8001000" cy="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797" name="Line 4"/>
          <p:cNvSpPr>
            <a:spLocks noChangeShapeType="1"/>
          </p:cNvSpPr>
          <p:nvPr/>
        </p:nvSpPr>
        <p:spPr bwMode="auto">
          <a:xfrm flipV="1">
            <a:off x="4800600" y="1219200"/>
            <a:ext cx="1524000" cy="152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60813" y="266700"/>
            <a:ext cx="84978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cs-CZ" altLang="en-US" sz="3400" b="1" dirty="0">
                <a:solidFill>
                  <a:schemeClr val="tx2"/>
                </a:solidFill>
              </a:rPr>
              <a:t>Investice a opravy </a:t>
            </a:r>
            <a:r>
              <a:rPr lang="cs-CZ" altLang="en-US" sz="2000" b="1" dirty="0">
                <a:solidFill>
                  <a:schemeClr val="tx2"/>
                </a:solidFill>
              </a:rPr>
              <a:t>– zařazené přímo do rozpočtu </a:t>
            </a:r>
            <a:endParaRPr lang="en-US" altLang="en-US" sz="2400" dirty="0">
              <a:solidFill>
                <a:schemeClr val="tx2"/>
              </a:solidFill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7C3C6F85-E78B-1CCE-DF4E-E40CE6EC3F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828" y="1050438"/>
            <a:ext cx="7743580" cy="5459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729342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C81CE684-92E0-45E9-BCAF-2001CCF9261B}" type="slidenum">
              <a:rPr lang="cs-CZ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cs-CZ" altLang="en-US" sz="1400"/>
          </a:p>
        </p:txBody>
      </p:sp>
      <p:sp>
        <p:nvSpPr>
          <p:cNvPr id="33795" name="Line 2"/>
          <p:cNvSpPr>
            <a:spLocks noChangeShapeType="1"/>
          </p:cNvSpPr>
          <p:nvPr/>
        </p:nvSpPr>
        <p:spPr bwMode="auto">
          <a:xfrm>
            <a:off x="838200" y="6629400"/>
            <a:ext cx="8001000" cy="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797" name="Line 4"/>
          <p:cNvSpPr>
            <a:spLocks noChangeShapeType="1"/>
          </p:cNvSpPr>
          <p:nvPr/>
        </p:nvSpPr>
        <p:spPr bwMode="auto">
          <a:xfrm flipV="1">
            <a:off x="4800600" y="1219200"/>
            <a:ext cx="1524000" cy="152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60813" y="266700"/>
            <a:ext cx="84978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cs-CZ" altLang="en-US" sz="3400" b="1" dirty="0">
                <a:solidFill>
                  <a:schemeClr val="tx2"/>
                </a:solidFill>
              </a:rPr>
              <a:t>Investice a opravy </a:t>
            </a:r>
            <a:r>
              <a:rPr lang="cs-CZ" altLang="en-US" sz="2000" b="1" dirty="0">
                <a:solidFill>
                  <a:schemeClr val="tx2"/>
                </a:solidFill>
              </a:rPr>
              <a:t>– zařazené přímo do rozpočtu </a:t>
            </a:r>
            <a:endParaRPr lang="en-US" altLang="en-US" sz="2400" dirty="0">
              <a:solidFill>
                <a:schemeClr val="tx2"/>
              </a:solidFill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B2946E67-F51D-714A-D4BD-0AEEB4EFDB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079928"/>
            <a:ext cx="7970849" cy="5199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914115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C81CE684-92E0-45E9-BCAF-2001CCF9261B}" type="slidenum">
              <a:rPr lang="cs-CZ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cs-CZ" altLang="en-US" sz="1400"/>
          </a:p>
        </p:txBody>
      </p:sp>
      <p:sp>
        <p:nvSpPr>
          <p:cNvPr id="33795" name="Line 2"/>
          <p:cNvSpPr>
            <a:spLocks noChangeShapeType="1"/>
          </p:cNvSpPr>
          <p:nvPr/>
        </p:nvSpPr>
        <p:spPr bwMode="auto">
          <a:xfrm>
            <a:off x="838200" y="6629400"/>
            <a:ext cx="8001000" cy="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797" name="Line 4"/>
          <p:cNvSpPr>
            <a:spLocks noChangeShapeType="1"/>
          </p:cNvSpPr>
          <p:nvPr/>
        </p:nvSpPr>
        <p:spPr bwMode="auto">
          <a:xfrm flipV="1">
            <a:off x="4800600" y="1219200"/>
            <a:ext cx="1524000" cy="152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60813" y="266700"/>
            <a:ext cx="84978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cs-CZ" altLang="en-US" sz="3400" b="1" dirty="0">
                <a:solidFill>
                  <a:schemeClr val="tx2"/>
                </a:solidFill>
              </a:rPr>
              <a:t>Investice a opravy </a:t>
            </a:r>
            <a:r>
              <a:rPr lang="cs-CZ" altLang="en-US" sz="2000" b="1" dirty="0">
                <a:solidFill>
                  <a:schemeClr val="tx2"/>
                </a:solidFill>
              </a:rPr>
              <a:t>– podmíněno dotací</a:t>
            </a:r>
            <a:endParaRPr lang="en-US" altLang="en-US" sz="2400" dirty="0">
              <a:solidFill>
                <a:schemeClr val="tx2"/>
              </a:solidFill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813B5BBD-D017-D976-1454-E72739BBFF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1261905"/>
            <a:ext cx="8497885" cy="3427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8447988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912AD65D-A9D0-4554-912D-D485B224714B}" type="slidenum">
              <a:rPr lang="cs-CZ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cs-CZ" altLang="en-US" sz="1400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br>
              <a:rPr lang="cs-CZ" altLang="en-US" sz="4000" b="1" dirty="0">
                <a:solidFill>
                  <a:schemeClr val="tx1"/>
                </a:solidFill>
              </a:rPr>
            </a:br>
            <a:br>
              <a:rPr lang="cs-CZ" altLang="en-US" sz="4000" b="1" dirty="0">
                <a:solidFill>
                  <a:schemeClr val="tx1"/>
                </a:solidFill>
              </a:rPr>
            </a:br>
            <a:br>
              <a:rPr lang="cs-CZ" altLang="en-US" sz="2000" b="1" dirty="0">
                <a:solidFill>
                  <a:schemeClr val="tx1"/>
                </a:solidFill>
              </a:rPr>
            </a:br>
            <a:br>
              <a:rPr lang="cs-CZ" altLang="en-US" sz="2000" b="1" dirty="0">
                <a:solidFill>
                  <a:schemeClr val="tx1"/>
                </a:solidFill>
              </a:rPr>
            </a:br>
            <a:br>
              <a:rPr lang="cs-CZ" altLang="en-US" sz="2000" b="1" dirty="0">
                <a:solidFill>
                  <a:schemeClr val="tx1"/>
                </a:solidFill>
              </a:rPr>
            </a:br>
            <a:endParaRPr lang="en-US" altLang="en-US" sz="1600" b="1" dirty="0">
              <a:solidFill>
                <a:schemeClr val="tx1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95288" y="266700"/>
            <a:ext cx="84978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cs-CZ" altLang="en-US" sz="3600" b="1" dirty="0">
                <a:solidFill>
                  <a:schemeClr val="tx2"/>
                </a:solidFill>
              </a:rPr>
              <a:t>Detailní rozpočty na r. 2024 </a:t>
            </a:r>
            <a:r>
              <a:rPr lang="cs-CZ" altLang="en-US" sz="2400" b="1" dirty="0">
                <a:solidFill>
                  <a:schemeClr val="tx2"/>
                </a:solidFill>
              </a:rPr>
              <a:t> 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8" name="TextovéPole 6"/>
          <p:cNvSpPr txBox="1">
            <a:spLocks noChangeArrowheads="1"/>
          </p:cNvSpPr>
          <p:nvPr/>
        </p:nvSpPr>
        <p:spPr bwMode="auto">
          <a:xfrm>
            <a:off x="611188" y="1341438"/>
            <a:ext cx="820896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en-US" sz="1800" dirty="0"/>
              <a:t>Detailní rozpočty jednotlivých kapitol jsou uvedeny v excelovském souboru, umístěném na společném úložišti,  popř. jsou k dispozici u tajemníka městského úřadu, taktéž je rozpočet k nahlédnutí na webových stránkách města.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D7A5B9B-14DE-4B68-B138-8C69C8531379}" type="slidenum">
              <a:rPr lang="cs-CZ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cs-CZ" altLang="en-US" sz="1400"/>
          </a:p>
        </p:txBody>
      </p:sp>
      <p:sp>
        <p:nvSpPr>
          <p:cNvPr id="3075" name="Line 2"/>
          <p:cNvSpPr>
            <a:spLocks noChangeShapeType="1"/>
          </p:cNvSpPr>
          <p:nvPr/>
        </p:nvSpPr>
        <p:spPr bwMode="auto">
          <a:xfrm>
            <a:off x="838200" y="6629400"/>
            <a:ext cx="8001000" cy="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395288" y="260350"/>
            <a:ext cx="84978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cs-CZ" altLang="en-US" sz="4000" b="1" dirty="0">
                <a:solidFill>
                  <a:schemeClr val="tx2"/>
                </a:solidFill>
              </a:rPr>
              <a:t>Rozpočet 2024</a:t>
            </a:r>
            <a:endParaRPr lang="en-US" altLang="en-US" sz="4400" dirty="0">
              <a:solidFill>
                <a:schemeClr val="tx2"/>
              </a:solidFill>
            </a:endParaRPr>
          </a:p>
        </p:txBody>
      </p:sp>
      <p:sp>
        <p:nvSpPr>
          <p:cNvPr id="3077" name="Line 4"/>
          <p:cNvSpPr>
            <a:spLocks noChangeShapeType="1"/>
          </p:cNvSpPr>
          <p:nvPr/>
        </p:nvSpPr>
        <p:spPr bwMode="auto">
          <a:xfrm flipV="1">
            <a:off x="4800600" y="1219200"/>
            <a:ext cx="1524000" cy="152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468313" y="1125538"/>
            <a:ext cx="8218487" cy="445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b="1" dirty="0"/>
              <a:t>Rozpočet je navrhován jako schodkový s celkovými příjmy, výdaji a financováním ve výši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en-US" sz="18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2800" b="1" dirty="0">
                <a:solidFill>
                  <a:srgbClr val="FF3300"/>
                </a:solidFill>
              </a:rPr>
              <a:t>137.210 tis. Kč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en-US" sz="1400" b="1" dirty="0">
              <a:solidFill>
                <a:srgbClr val="FF33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400" b="1" dirty="0">
                <a:solidFill>
                  <a:srgbClr val="FF3300"/>
                </a:solidFill>
              </a:rPr>
              <a:t>(119.784 tis. Kč rozpočet r. 2023)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dirty="0"/>
              <a:t> </a:t>
            </a:r>
          </a:p>
          <a:p>
            <a:pPr algn="just">
              <a:buNone/>
            </a:pPr>
            <a:r>
              <a:rPr lang="cs-CZ" sz="1650" dirty="0"/>
              <a:t>Celkové příjmy nestačí na pokrytí rozpočtovaných výdajů a rozdíl je pokryt předpokládaným zapojením přebytku hospodaření z roku 2023 ve výši 5.000 tis. Kč, provozním revolvingovým úvěrem ve výši 5.700 tis. Kč, </a:t>
            </a:r>
            <a:r>
              <a:rPr lang="cs-CZ" sz="1650" b="1" u="sng" dirty="0"/>
              <a:t>při navrhovaných investicích a opravách ve výši 43.480 </a:t>
            </a:r>
            <a:r>
              <a:rPr lang="cs-CZ" sz="1650" b="1" u="sng" dirty="0" err="1"/>
              <a:t>tis.Kč</a:t>
            </a:r>
            <a:endParaRPr lang="cs-CZ" sz="165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en-US" sz="2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en-US" sz="2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en-US" sz="1600" dirty="0"/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E697042-8FC4-42CE-993C-FC5E695FD78E}" type="slidenum">
              <a:rPr lang="cs-CZ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cs-CZ" altLang="en-US" sz="1400"/>
          </a:p>
        </p:txBody>
      </p:sp>
      <p:sp>
        <p:nvSpPr>
          <p:cNvPr id="39939" name="Line 2"/>
          <p:cNvSpPr>
            <a:spLocks noChangeShapeType="1"/>
          </p:cNvSpPr>
          <p:nvPr/>
        </p:nvSpPr>
        <p:spPr bwMode="auto">
          <a:xfrm>
            <a:off x="838200" y="6629400"/>
            <a:ext cx="8001000" cy="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40" name="Rectangle 3"/>
          <p:cNvSpPr>
            <a:spLocks noChangeArrowheads="1"/>
          </p:cNvSpPr>
          <p:nvPr/>
        </p:nvSpPr>
        <p:spPr bwMode="auto">
          <a:xfrm>
            <a:off x="395288" y="260350"/>
            <a:ext cx="84978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sz="4400" dirty="0">
              <a:solidFill>
                <a:schemeClr val="tx2"/>
              </a:solidFill>
            </a:endParaRPr>
          </a:p>
        </p:txBody>
      </p:sp>
      <p:sp>
        <p:nvSpPr>
          <p:cNvPr id="39941" name="Line 4"/>
          <p:cNvSpPr>
            <a:spLocks noChangeShapeType="1"/>
          </p:cNvSpPr>
          <p:nvPr/>
        </p:nvSpPr>
        <p:spPr bwMode="auto">
          <a:xfrm flipV="1">
            <a:off x="4800600" y="1219200"/>
            <a:ext cx="1524000" cy="152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539750" y="3445559"/>
            <a:ext cx="820896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cs-CZ" altLang="en-US" sz="3600" b="1" u="sng" dirty="0"/>
              <a:t>DĚKUJI VÁM ZA POZORNOST 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en-US" sz="3600" b="1" u="sng" dirty="0"/>
          </a:p>
        </p:txBody>
      </p:sp>
    </p:spTree>
    <p:extLst>
      <p:ext uri="{BB962C8B-B14F-4D97-AF65-F5344CB8AC3E}">
        <p14:creationId xmlns:p14="http://schemas.microsoft.com/office/powerpoint/2010/main" val="240562203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4FB8C4DA-30C5-4CB1-B74E-B2E223DAAA54}" type="slidenum">
              <a:rPr lang="cs-CZ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cs-CZ" altLang="en-US" sz="140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br>
              <a:rPr lang="cs-CZ" altLang="en-US" sz="4000" b="1" dirty="0">
                <a:solidFill>
                  <a:schemeClr val="tx1"/>
                </a:solidFill>
              </a:rPr>
            </a:br>
            <a:br>
              <a:rPr lang="cs-CZ" altLang="en-US" sz="4000" b="1" dirty="0">
                <a:solidFill>
                  <a:schemeClr val="tx1"/>
                </a:solidFill>
              </a:rPr>
            </a:br>
            <a:r>
              <a:rPr lang="cs-CZ" altLang="en-US" sz="4000" b="1" dirty="0">
                <a:solidFill>
                  <a:schemeClr val="tx1"/>
                </a:solidFill>
              </a:rPr>
              <a:t>Rozpočtované příjmy</a:t>
            </a:r>
            <a:br>
              <a:rPr lang="cs-CZ" altLang="en-US" sz="4000" b="1" dirty="0">
                <a:solidFill>
                  <a:schemeClr val="tx1"/>
                </a:solidFill>
              </a:rPr>
            </a:br>
            <a:r>
              <a:rPr lang="cs-CZ" altLang="en-US" sz="2400" b="1" dirty="0">
                <a:solidFill>
                  <a:schemeClr val="tx1"/>
                </a:solidFill>
              </a:rPr>
              <a:t>na rok 2024</a:t>
            </a:r>
            <a:br>
              <a:rPr lang="cs-CZ" altLang="en-US" sz="2400" b="1" dirty="0">
                <a:solidFill>
                  <a:schemeClr val="tx1"/>
                </a:solidFill>
              </a:rPr>
            </a:br>
            <a:br>
              <a:rPr lang="cs-CZ" altLang="en-US" sz="2000" b="1" dirty="0">
                <a:solidFill>
                  <a:schemeClr val="tx1"/>
                </a:solidFill>
              </a:rPr>
            </a:br>
            <a:br>
              <a:rPr lang="cs-CZ" altLang="en-US" sz="2000" b="1" dirty="0">
                <a:solidFill>
                  <a:schemeClr val="tx1"/>
                </a:solidFill>
              </a:rPr>
            </a:br>
            <a:br>
              <a:rPr lang="cs-CZ" altLang="en-US" sz="2000" b="1" dirty="0">
                <a:solidFill>
                  <a:schemeClr val="tx1"/>
                </a:solidFill>
              </a:rPr>
            </a:br>
            <a:endParaRPr lang="en-US" altLang="en-US" sz="1600" b="1" dirty="0">
              <a:solidFill>
                <a:schemeClr val="tx1"/>
              </a:solidFill>
            </a:endParaRPr>
          </a:p>
        </p:txBody>
      </p:sp>
      <p:pic>
        <p:nvPicPr>
          <p:cNvPr id="410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4076700"/>
            <a:ext cx="1247775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99D6F82-1B63-448B-A227-101FDA20643B}" type="slidenum">
              <a:rPr lang="cs-CZ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cs-CZ" altLang="en-US" sz="1400"/>
          </a:p>
        </p:txBody>
      </p:sp>
      <p:sp>
        <p:nvSpPr>
          <p:cNvPr id="6147" name="Line 2"/>
          <p:cNvSpPr>
            <a:spLocks noChangeShapeType="1"/>
          </p:cNvSpPr>
          <p:nvPr/>
        </p:nvSpPr>
        <p:spPr bwMode="auto">
          <a:xfrm>
            <a:off x="838200" y="6629400"/>
            <a:ext cx="8001000" cy="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395288" y="260350"/>
            <a:ext cx="84978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cs-CZ" altLang="en-US" sz="4000" b="1" dirty="0">
                <a:solidFill>
                  <a:schemeClr val="tx2"/>
                </a:solidFill>
              </a:rPr>
              <a:t>Příjmy </a:t>
            </a:r>
            <a:r>
              <a:rPr lang="cs-CZ" altLang="en-US" sz="2400" b="1" dirty="0">
                <a:solidFill>
                  <a:schemeClr val="tx2"/>
                </a:solidFill>
              </a:rPr>
              <a:t>– daňové příjmy (třída 1)</a:t>
            </a:r>
            <a:endParaRPr lang="en-US" altLang="en-US" sz="4400" dirty="0">
              <a:solidFill>
                <a:schemeClr val="tx2"/>
              </a:solidFill>
            </a:endParaRPr>
          </a:p>
        </p:txBody>
      </p:sp>
      <p:sp>
        <p:nvSpPr>
          <p:cNvPr id="6149" name="Line 4"/>
          <p:cNvSpPr>
            <a:spLocks noChangeShapeType="1"/>
          </p:cNvSpPr>
          <p:nvPr/>
        </p:nvSpPr>
        <p:spPr bwMode="auto">
          <a:xfrm flipV="1">
            <a:off x="4800600" y="1219200"/>
            <a:ext cx="1524000" cy="152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539651" y="6218517"/>
            <a:ext cx="820916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13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Navýšení příjmů o 7.190 tis. Kč v porovnání s rozpočtem r. 2023 – Daň z nemovitých věcí, Daň z příjmu PO a FO</a:t>
            </a:r>
            <a:endParaRPr lang="cs-CZ" sz="1300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F71D7A47-7739-95F2-82FB-A165B590E1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026" y="1024067"/>
            <a:ext cx="8555462" cy="5088889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3B101DD2-66B6-4731-82DE-DA3C5D48DEA7}" type="slidenum">
              <a:rPr lang="cs-CZ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cs-CZ" altLang="en-US" sz="1400"/>
          </a:p>
        </p:txBody>
      </p:sp>
      <p:sp>
        <p:nvSpPr>
          <p:cNvPr id="10243" name="Line 2"/>
          <p:cNvSpPr>
            <a:spLocks noChangeShapeType="1"/>
          </p:cNvSpPr>
          <p:nvPr/>
        </p:nvSpPr>
        <p:spPr bwMode="auto">
          <a:xfrm>
            <a:off x="838200" y="6629400"/>
            <a:ext cx="8001000" cy="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224687" y="163562"/>
            <a:ext cx="84978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cs-CZ" altLang="en-US" sz="4000" b="1" dirty="0">
                <a:solidFill>
                  <a:schemeClr val="tx2"/>
                </a:solidFill>
              </a:rPr>
              <a:t>Příjmy </a:t>
            </a:r>
            <a:r>
              <a:rPr lang="cs-CZ" altLang="en-US" sz="2400" b="1" dirty="0">
                <a:solidFill>
                  <a:schemeClr val="tx2"/>
                </a:solidFill>
              </a:rPr>
              <a:t>– z dotací a nedaňové (tř. 2 a 4)</a:t>
            </a:r>
            <a:endParaRPr lang="en-US" altLang="en-US" sz="4400" dirty="0">
              <a:solidFill>
                <a:schemeClr val="tx2"/>
              </a:solidFill>
            </a:endParaRPr>
          </a:p>
        </p:txBody>
      </p:sp>
      <p:sp>
        <p:nvSpPr>
          <p:cNvPr id="10245" name="Line 4"/>
          <p:cNvSpPr>
            <a:spLocks noChangeShapeType="1"/>
          </p:cNvSpPr>
          <p:nvPr/>
        </p:nvSpPr>
        <p:spPr bwMode="auto">
          <a:xfrm flipV="1">
            <a:off x="4800600" y="1219200"/>
            <a:ext cx="1524000" cy="152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0022240-A2BF-6C94-6113-C6B2A8967E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264" y="1031508"/>
            <a:ext cx="8001000" cy="5566817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3B101DD2-66B6-4731-82DE-DA3C5D48DEA7}" type="slidenum">
              <a:rPr lang="cs-CZ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cs-CZ" altLang="en-US" sz="1400"/>
          </a:p>
        </p:txBody>
      </p:sp>
      <p:sp>
        <p:nvSpPr>
          <p:cNvPr id="10243" name="Line 2"/>
          <p:cNvSpPr>
            <a:spLocks noChangeShapeType="1"/>
          </p:cNvSpPr>
          <p:nvPr/>
        </p:nvSpPr>
        <p:spPr bwMode="auto">
          <a:xfrm>
            <a:off x="838200" y="6629400"/>
            <a:ext cx="8001000" cy="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224687" y="163562"/>
            <a:ext cx="84978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cs-CZ" altLang="en-US" sz="4000" b="1" dirty="0">
                <a:solidFill>
                  <a:schemeClr val="tx2"/>
                </a:solidFill>
              </a:rPr>
              <a:t>Příjmy </a:t>
            </a:r>
            <a:r>
              <a:rPr lang="cs-CZ" altLang="en-US" sz="2400" b="1" dirty="0">
                <a:solidFill>
                  <a:schemeClr val="tx2"/>
                </a:solidFill>
              </a:rPr>
              <a:t>– z dotací a nedaňové (tř. 2 a 4)</a:t>
            </a:r>
            <a:endParaRPr lang="en-US" altLang="en-US" sz="4400" dirty="0">
              <a:solidFill>
                <a:schemeClr val="tx2"/>
              </a:solidFill>
            </a:endParaRPr>
          </a:p>
        </p:txBody>
      </p:sp>
      <p:sp>
        <p:nvSpPr>
          <p:cNvPr id="10245" name="Line 4"/>
          <p:cNvSpPr>
            <a:spLocks noChangeShapeType="1"/>
          </p:cNvSpPr>
          <p:nvPr/>
        </p:nvSpPr>
        <p:spPr bwMode="auto">
          <a:xfrm flipV="1">
            <a:off x="4800600" y="1219200"/>
            <a:ext cx="1524000" cy="152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520824" y="5260340"/>
            <a:ext cx="83716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cs-CZ" sz="1200" b="1" u="sng" dirty="0"/>
              <a:t>Dotace </a:t>
            </a:r>
            <a:r>
              <a:rPr lang="cs-CZ" sz="1200" dirty="0"/>
              <a:t>– rozpočtována pravidelná dotace na výkon státní správy.</a:t>
            </a:r>
          </a:p>
          <a:p>
            <a:pPr algn="just">
              <a:buNone/>
            </a:pP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/>
            <a:r>
              <a:rPr lang="cs-CZ" sz="1200" b="1" u="sng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Nedaňové příjmy</a:t>
            </a:r>
            <a:r>
              <a:rPr lang="cs-CZ" sz="1200" u="sng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 </a:t>
            </a:r>
            <a:r>
              <a:rPr lang="cs-CZ" sz="12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</a:rPr>
              <a:t>- rozpočtované o 15.435 tis. Kč větší než návrh rozpočtu roku 2023. Očekávané příjmy z prodeje pozemků (Větrná, podnikatelská zóna). 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801E75CA-5E55-4182-2450-13783B5FC7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155" y="1118602"/>
            <a:ext cx="7913525" cy="3822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159284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388424" y="6245225"/>
            <a:ext cx="298376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68B173E-DE97-4BCD-A532-62C86A28FF93}" type="slidenum">
              <a:rPr lang="cs-CZ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cs-CZ" altLang="en-US" sz="1400" dirty="0"/>
          </a:p>
        </p:txBody>
      </p:sp>
      <p:sp>
        <p:nvSpPr>
          <p:cNvPr id="11267" name="Line 2"/>
          <p:cNvSpPr>
            <a:spLocks noChangeShapeType="1"/>
          </p:cNvSpPr>
          <p:nvPr/>
        </p:nvSpPr>
        <p:spPr bwMode="auto">
          <a:xfrm>
            <a:off x="838200" y="6629400"/>
            <a:ext cx="8001000" cy="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68" name="Rectangle 3"/>
          <p:cNvSpPr>
            <a:spLocks noChangeArrowheads="1"/>
          </p:cNvSpPr>
          <p:nvPr/>
        </p:nvSpPr>
        <p:spPr bwMode="auto">
          <a:xfrm>
            <a:off x="395288" y="260350"/>
            <a:ext cx="84978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cs-CZ" altLang="en-US" sz="4000" b="1" dirty="0"/>
              <a:t>Celkové příjmy</a:t>
            </a:r>
            <a:r>
              <a:rPr lang="cs-CZ" altLang="en-US" sz="3900" b="1" dirty="0"/>
              <a:t> 126.510 </a:t>
            </a:r>
            <a:r>
              <a:rPr lang="cs-CZ" altLang="en-US" sz="3900" b="1" dirty="0" err="1"/>
              <a:t>tis.Kč</a:t>
            </a:r>
            <a:endParaRPr lang="en-US" altLang="en-US" sz="3900" dirty="0"/>
          </a:p>
        </p:txBody>
      </p:sp>
      <p:sp>
        <p:nvSpPr>
          <p:cNvPr id="11269" name="Line 4"/>
          <p:cNvSpPr>
            <a:spLocks noChangeShapeType="1"/>
          </p:cNvSpPr>
          <p:nvPr/>
        </p:nvSpPr>
        <p:spPr bwMode="auto">
          <a:xfrm flipV="1">
            <a:off x="4800600" y="1219200"/>
            <a:ext cx="1524000" cy="152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B21D3378-AF68-0406-55BC-13EAE7B5850E}"/>
              </a:ext>
            </a:extLst>
          </p:cNvPr>
          <p:cNvSpPr/>
          <p:nvPr/>
        </p:nvSpPr>
        <p:spPr>
          <a:xfrm>
            <a:off x="546687" y="5377190"/>
            <a:ext cx="82091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</a:t>
            </a:r>
            <a:r>
              <a:rPr lang="cs-CZ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říjmy a výdaje očištěné o tzv. konsolidaci (převody mezi rozpočtovými účty – stejná částka na straně výdajů i příjmů).</a:t>
            </a:r>
            <a:endParaRPr lang="cs-CZ" sz="1100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BD91F9E0-F84E-8B39-2D81-473CC5C8AB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623" y="1229248"/>
            <a:ext cx="8377443" cy="3361928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0FA46BB-4526-4A96-8D10-F305F00B6E3C}" type="slidenum">
              <a:rPr lang="cs-CZ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cs-CZ" altLang="en-US" sz="140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br>
              <a:rPr lang="cs-CZ" altLang="en-US" sz="4000" b="1" dirty="0">
                <a:solidFill>
                  <a:schemeClr val="tx1"/>
                </a:solidFill>
              </a:rPr>
            </a:br>
            <a:br>
              <a:rPr lang="cs-CZ" altLang="en-US" sz="4000" b="1" dirty="0">
                <a:solidFill>
                  <a:schemeClr val="tx1"/>
                </a:solidFill>
              </a:rPr>
            </a:br>
            <a:r>
              <a:rPr lang="cs-CZ" altLang="en-US" sz="4000" b="1" dirty="0">
                <a:solidFill>
                  <a:schemeClr val="tx1"/>
                </a:solidFill>
              </a:rPr>
              <a:t>Rozpočtované výdaje</a:t>
            </a:r>
            <a:br>
              <a:rPr lang="cs-CZ" altLang="en-US" sz="4000" b="1" dirty="0">
                <a:solidFill>
                  <a:schemeClr val="tx1"/>
                </a:solidFill>
              </a:rPr>
            </a:br>
            <a:r>
              <a:rPr lang="cs-CZ" altLang="en-US" sz="2400" b="1" dirty="0">
                <a:solidFill>
                  <a:schemeClr val="tx1"/>
                </a:solidFill>
              </a:rPr>
              <a:t>na rok 2024</a:t>
            </a:r>
            <a:br>
              <a:rPr lang="cs-CZ" altLang="en-US" sz="2400" b="1" dirty="0">
                <a:solidFill>
                  <a:schemeClr val="tx1"/>
                </a:solidFill>
              </a:rPr>
            </a:br>
            <a:br>
              <a:rPr lang="cs-CZ" altLang="en-US" sz="2000" b="1" dirty="0">
                <a:solidFill>
                  <a:schemeClr val="tx1"/>
                </a:solidFill>
              </a:rPr>
            </a:br>
            <a:br>
              <a:rPr lang="cs-CZ" altLang="en-US" sz="2000" b="1" dirty="0">
                <a:solidFill>
                  <a:schemeClr val="tx1"/>
                </a:solidFill>
              </a:rPr>
            </a:br>
            <a:br>
              <a:rPr lang="cs-CZ" altLang="en-US" sz="2000" b="1" dirty="0">
                <a:solidFill>
                  <a:schemeClr val="tx1"/>
                </a:solidFill>
              </a:rPr>
            </a:br>
            <a:endParaRPr lang="en-US" altLang="en-US" sz="1600" b="1" dirty="0">
              <a:solidFill>
                <a:schemeClr val="tx1"/>
              </a:solidFill>
            </a:endParaRPr>
          </a:p>
        </p:txBody>
      </p:sp>
      <p:pic>
        <p:nvPicPr>
          <p:cNvPr id="1229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4076700"/>
            <a:ext cx="1247775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4A95C918-5F8C-4C88-A8B7-BD09349E7FA0}" type="slidenum">
              <a:rPr lang="cs-CZ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cs-CZ" altLang="en-US" sz="1400"/>
          </a:p>
        </p:txBody>
      </p:sp>
      <p:sp>
        <p:nvSpPr>
          <p:cNvPr id="14339" name="Line 2"/>
          <p:cNvSpPr>
            <a:spLocks noChangeShapeType="1"/>
          </p:cNvSpPr>
          <p:nvPr/>
        </p:nvSpPr>
        <p:spPr bwMode="auto">
          <a:xfrm>
            <a:off x="838200" y="6629400"/>
            <a:ext cx="8001000" cy="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40" name="Rectangle 3"/>
          <p:cNvSpPr>
            <a:spLocks noChangeArrowheads="1"/>
          </p:cNvSpPr>
          <p:nvPr/>
        </p:nvSpPr>
        <p:spPr bwMode="auto">
          <a:xfrm>
            <a:off x="395288" y="260350"/>
            <a:ext cx="84978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cs-CZ" altLang="en-US" sz="3600" b="1" dirty="0">
                <a:solidFill>
                  <a:schemeClr val="tx2"/>
                </a:solidFill>
              </a:rPr>
              <a:t>Celkové výdaje = </a:t>
            </a:r>
            <a:r>
              <a:rPr lang="cs-CZ" altLang="en-US" sz="3600" b="1" dirty="0">
                <a:solidFill>
                  <a:srgbClr val="FF3300"/>
                </a:solidFill>
              </a:rPr>
              <a:t>135.440 </a:t>
            </a:r>
            <a:r>
              <a:rPr lang="cs-CZ" altLang="en-US" sz="3600" b="1" dirty="0" err="1">
                <a:solidFill>
                  <a:srgbClr val="FF0000"/>
                </a:solidFill>
              </a:rPr>
              <a:t>tis.Kč</a:t>
            </a:r>
            <a:endParaRPr lang="en-US" altLang="en-US" sz="3600" dirty="0">
              <a:solidFill>
                <a:srgbClr val="FF0000"/>
              </a:solidFill>
            </a:endParaRPr>
          </a:p>
        </p:txBody>
      </p:sp>
      <p:sp>
        <p:nvSpPr>
          <p:cNvPr id="14341" name="Line 4"/>
          <p:cNvSpPr>
            <a:spLocks noChangeShapeType="1"/>
          </p:cNvSpPr>
          <p:nvPr/>
        </p:nvSpPr>
        <p:spPr bwMode="auto">
          <a:xfrm flipV="1">
            <a:off x="4800600" y="1219200"/>
            <a:ext cx="1524000" cy="152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862013" y="6135985"/>
            <a:ext cx="82819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cs-CZ" altLang="en-US" sz="1200" dirty="0"/>
              <a:t>2023 – ulice k Vodojemu; ul. na Sibiři; 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cs-CZ" altLang="en-US" sz="1200" dirty="0"/>
              <a:t>2024 – ponížení nákladů do školy; </a:t>
            </a:r>
            <a:endParaRPr lang="cs-CZ" altLang="en-US" sz="1100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0AFAC98A-E79A-9867-3D80-F21CEA03C0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288" y="1092936"/>
            <a:ext cx="8443912" cy="4858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49099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13232</TotalTime>
  <Words>633</Words>
  <Application>Microsoft Office PowerPoint</Application>
  <PresentationFormat>Předvádění na obrazovce (4:3)</PresentationFormat>
  <Paragraphs>98</Paragraphs>
  <Slides>20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Wingdings</vt:lpstr>
      <vt:lpstr>Výchozí návrh</vt:lpstr>
      <vt:lpstr>  Rozpočet města Police nad Metují na rok 2024    </vt:lpstr>
      <vt:lpstr>Prezentace aplikace PowerPoint</vt:lpstr>
      <vt:lpstr>  Rozpočtované příjmy na rok 2024    </vt:lpstr>
      <vt:lpstr>Prezentace aplikace PowerPoint</vt:lpstr>
      <vt:lpstr>Prezentace aplikace PowerPoint</vt:lpstr>
      <vt:lpstr>Prezentace aplikace PowerPoint</vt:lpstr>
      <vt:lpstr>Prezentace aplikace PowerPoint</vt:lpstr>
      <vt:lpstr>  Rozpočtované výdaje na rok 2024  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    </vt:lpstr>
      <vt:lpstr>Prezentace aplikace PowerPoint</vt:lpstr>
    </vt:vector>
  </TitlesOfParts>
  <Company>GUSEPPE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Karel Matyska</dc:creator>
  <cp:lastModifiedBy>Jiří Vlček</cp:lastModifiedBy>
  <cp:revision>786</cp:revision>
  <dcterms:created xsi:type="dcterms:W3CDTF">2004-12-01T11:03:57Z</dcterms:created>
  <dcterms:modified xsi:type="dcterms:W3CDTF">2023-12-11T19:09:17Z</dcterms:modified>
</cp:coreProperties>
</file>