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402" r:id="rId2"/>
    <p:sldId id="431" r:id="rId3"/>
    <p:sldId id="422" r:id="rId4"/>
    <p:sldId id="403" r:id="rId5"/>
    <p:sldId id="429" r:id="rId6"/>
    <p:sldId id="466" r:id="rId7"/>
    <p:sldId id="512" r:id="rId8"/>
    <p:sldId id="502" r:id="rId9"/>
    <p:sldId id="425" r:id="rId10"/>
    <p:sldId id="505" r:id="rId11"/>
    <p:sldId id="468" r:id="rId12"/>
    <p:sldId id="488" r:id="rId13"/>
    <p:sldId id="406" r:id="rId14"/>
    <p:sldId id="501" r:id="rId15"/>
    <p:sldId id="477" r:id="rId16"/>
    <p:sldId id="451" r:id="rId17"/>
    <p:sldId id="490" r:id="rId18"/>
    <p:sldId id="511" r:id="rId19"/>
    <p:sldId id="436" r:id="rId20"/>
    <p:sldId id="508" r:id="rId21"/>
  </p:sldIdLst>
  <p:sldSz cx="9144000" cy="6858000" type="screen4x3"/>
  <p:notesSz cx="6669088" cy="9928225"/>
  <p:defaultTextStyle>
    <a:defPPr>
      <a:defRPr lang="cs-CZ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99" autoAdjust="0"/>
    <p:restoredTop sz="92967" autoAdjust="0"/>
  </p:normalViewPr>
  <p:slideViewPr>
    <p:cSldViewPr>
      <p:cViewPr varScale="1">
        <p:scale>
          <a:sx n="69" d="100"/>
          <a:sy n="69" d="100"/>
        </p:scale>
        <p:origin x="110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1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1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1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31338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5A8C839-D6DB-4379-B9CF-8149EA0ED85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684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4112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Klepnutím lze upravit styly předlohy textu.</a:t>
            </a:r>
          </a:p>
          <a:p>
            <a:pPr lvl="1"/>
            <a:r>
              <a:rPr lang="en-US" noProof="0"/>
              <a:t>Druhá úroveň</a:t>
            </a:r>
          </a:p>
          <a:p>
            <a:pPr lvl="2"/>
            <a:r>
              <a:rPr lang="en-US" noProof="0"/>
              <a:t>Třetí úroveň</a:t>
            </a:r>
          </a:p>
          <a:p>
            <a:pPr lvl="3"/>
            <a:r>
              <a:rPr lang="en-US" noProof="0"/>
              <a:t>Čtvrtá úroveň</a:t>
            </a:r>
          </a:p>
          <a:p>
            <a:pPr lvl="4"/>
            <a:r>
              <a:rPr lang="en-US" noProof="0"/>
              <a:t>Pátá úroveň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31338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BC00029-3807-4618-8BA1-FD9E713787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9270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CFE7563-7556-4108-805A-D0628313D6EF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4275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1534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D49DDC9-0CCB-4EAC-A583-B33CE01C0D50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4275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76614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A989525-5A64-47BD-9986-269F822911D3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4275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06749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0E73276-F10C-408E-A3B6-C72D028D1910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4275"/>
          </a:xfrm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484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B716AC2-BA79-4A2A-8335-2221B4EDD77A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4275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40106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F22724E-2A59-4342-B6F1-F5101E35469F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4275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55163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F22724E-2A59-4342-B6F1-F5101E35469F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4275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1813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F22CD3A-347B-4655-B97A-A105EF91D3CE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20</a:t>
            </a:fld>
            <a:endParaRPr lang="en-US" alt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4275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1261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AA0B4EC-77E3-4E42-B6BD-8AFFD0499E33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4</a:t>
            </a:fld>
            <a:endParaRPr lang="en-US" alt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4275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6475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A905035-F85E-4166-8D83-7BCA0CFD0043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42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529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CA8C9C0-CE74-48C5-8252-7BF1BCD42936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4275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6241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CA8C9C0-CE74-48C5-8252-7BF1BCD42936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4275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6996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4D444A3-4A9F-4B01-A08A-AAC2C7EC356C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4275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6335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6D6F221-B53C-4B72-89E2-75B9A4B8535E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4275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269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218184E-7848-49F2-8154-0BBF572ECF18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4275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585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BF4D236-F5A3-45EF-8545-45C45DAF4774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4275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8736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13D32-7707-4750-BC6E-BEEEDE5EE2A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0580137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F33325-C430-4210-B4DE-9439ECBE58B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601654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455E0-3219-48BE-B9E8-B87AC046088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559225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9C72F-FBB1-455F-B4A8-39759BE8B6D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895782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1E740-C173-4ACF-A482-B9CA65CEF40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110628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42D7C-AEF4-407C-A0DC-C956E628E5D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6097712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82FE3-00FF-41BA-B752-1F623C4A994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865147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BC49E9-0713-49A5-98BC-2758FF9E66E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98083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818E6-7698-477A-9D10-7546E839AF2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6747126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9B803-9366-481B-AD81-EBD3CD9185E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04613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08C12-D6A9-4C14-BA8D-46D29EBC9A5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074509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/>
              <a:t>Klepnutím lze upravit styly předlohy textu.</a:t>
            </a:r>
          </a:p>
          <a:p>
            <a:pPr lvl="1"/>
            <a:r>
              <a:rPr lang="cs-CZ" altLang="en-US"/>
              <a:t>Druhá úroveň</a:t>
            </a:r>
          </a:p>
          <a:p>
            <a:pPr lvl="2"/>
            <a:r>
              <a:rPr lang="cs-CZ" altLang="en-US"/>
              <a:t>Třetí úroveň</a:t>
            </a:r>
          </a:p>
          <a:p>
            <a:pPr lvl="3"/>
            <a:r>
              <a:rPr lang="cs-CZ" altLang="en-US"/>
              <a:t>Čtvrtá úroveň</a:t>
            </a:r>
          </a:p>
          <a:p>
            <a:pPr lvl="4"/>
            <a:r>
              <a:rPr lang="cs-CZ" altLang="en-US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5E2860B-D44C-471D-98F8-C36BC65CE14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323850" cy="6858000"/>
          </a:xfrm>
          <a:prstGeom prst="rect">
            <a:avLst/>
          </a:prstGeom>
          <a:gradFill rotWithShape="1">
            <a:gsLst>
              <a:gs pos="0">
                <a:srgbClr val="AA6600"/>
              </a:gs>
              <a:gs pos="50000">
                <a:srgbClr val="FF9900"/>
              </a:gs>
              <a:gs pos="100000">
                <a:srgbClr val="AA66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32" name="Line 8"/>
          <p:cNvSpPr>
            <a:spLocks noChangeShapeType="1"/>
          </p:cNvSpPr>
          <p:nvPr userDrawn="1"/>
        </p:nvSpPr>
        <p:spPr bwMode="auto">
          <a:xfrm>
            <a:off x="395288" y="981075"/>
            <a:ext cx="8443912" cy="9525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3" name="Line 10"/>
          <p:cNvSpPr>
            <a:spLocks noChangeShapeType="1"/>
          </p:cNvSpPr>
          <p:nvPr userDrawn="1"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1034" name="Picture 11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34950"/>
            <a:ext cx="611187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DEA5099-F4B7-4C86-B6BB-588B4B204C3B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</a:t>
            </a:fld>
            <a:endParaRPr lang="cs-CZ" altLang="en-US" sz="1400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cs-CZ" altLang="en-US" sz="4000" b="1" dirty="0">
                <a:solidFill>
                  <a:schemeClr val="tx1"/>
                </a:solidFill>
              </a:rPr>
            </a:br>
            <a:br>
              <a:rPr lang="cs-CZ" altLang="en-US" sz="4000" b="1" dirty="0">
                <a:solidFill>
                  <a:schemeClr val="tx1"/>
                </a:solidFill>
              </a:rPr>
            </a:br>
            <a:r>
              <a:rPr lang="cs-CZ" altLang="en-US" sz="4000" b="1" dirty="0">
                <a:solidFill>
                  <a:schemeClr val="tx1"/>
                </a:solidFill>
              </a:rPr>
              <a:t>R</a:t>
            </a:r>
            <a:r>
              <a:rPr lang="cs-CZ" altLang="en-US" b="1" dirty="0">
                <a:solidFill>
                  <a:schemeClr val="tx1"/>
                </a:solidFill>
              </a:rPr>
              <a:t>ozpočet města</a:t>
            </a:r>
            <a:br>
              <a:rPr lang="cs-CZ" altLang="en-US" sz="4000" b="1" dirty="0">
                <a:solidFill>
                  <a:schemeClr val="tx1"/>
                </a:solidFill>
              </a:rPr>
            </a:br>
            <a:r>
              <a:rPr lang="cs-CZ" altLang="en-US" sz="3200" b="1" dirty="0">
                <a:solidFill>
                  <a:srgbClr val="FF3300"/>
                </a:solidFill>
              </a:rPr>
              <a:t>Police nad Metují</a:t>
            </a:r>
            <a:br>
              <a:rPr lang="cs-CZ" altLang="en-US" sz="3600" b="1" dirty="0">
                <a:solidFill>
                  <a:schemeClr val="tx1"/>
                </a:solidFill>
              </a:rPr>
            </a:br>
            <a:r>
              <a:rPr lang="cs-CZ" altLang="en-US" sz="2400" b="1" dirty="0">
                <a:solidFill>
                  <a:schemeClr val="tx1"/>
                </a:solidFill>
              </a:rPr>
              <a:t>na rok 2020</a:t>
            </a:r>
            <a:br>
              <a:rPr lang="cs-CZ" altLang="en-US" sz="2400" b="1" dirty="0">
                <a:solidFill>
                  <a:schemeClr val="tx1"/>
                </a:solidFill>
              </a:rPr>
            </a:br>
            <a:br>
              <a:rPr lang="cs-CZ" altLang="en-US" sz="2000" b="1" dirty="0">
                <a:solidFill>
                  <a:schemeClr val="tx1"/>
                </a:solidFill>
              </a:rPr>
            </a:br>
            <a:br>
              <a:rPr lang="cs-CZ" altLang="en-US" sz="2000" b="1" dirty="0">
                <a:solidFill>
                  <a:schemeClr val="tx1"/>
                </a:solidFill>
              </a:rPr>
            </a:br>
            <a:br>
              <a:rPr lang="cs-CZ" altLang="en-US" sz="2000" b="1" dirty="0">
                <a:solidFill>
                  <a:schemeClr val="tx1"/>
                </a:solidFill>
              </a:rPr>
            </a:br>
            <a:endParaRPr lang="en-US" altLang="en-US" sz="1600" b="1" dirty="0">
              <a:solidFill>
                <a:schemeClr val="tx1"/>
              </a:solidFill>
            </a:endParaRPr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076700"/>
            <a:ext cx="124777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A95C918-5F8C-4C88-A8B7-BD09349E7FA0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cs-CZ" altLang="en-US" sz="1400"/>
          </a:p>
        </p:txBody>
      </p:sp>
      <p:sp>
        <p:nvSpPr>
          <p:cNvPr id="14339" name="Line 2"/>
          <p:cNvSpPr>
            <a:spLocks noChangeShapeType="1"/>
          </p:cNvSpPr>
          <p:nvPr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395288" y="260350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en-US" sz="3600" b="1" dirty="0">
                <a:solidFill>
                  <a:schemeClr val="tx2"/>
                </a:solidFill>
              </a:rPr>
              <a:t>Celkové výdaje = </a:t>
            </a:r>
            <a:r>
              <a:rPr lang="cs-CZ" altLang="en-US" sz="3600" b="1" dirty="0">
                <a:solidFill>
                  <a:srgbClr val="FF0000"/>
                </a:solidFill>
              </a:rPr>
              <a:t>109.039 </a:t>
            </a:r>
            <a:r>
              <a:rPr lang="cs-CZ" altLang="en-US" sz="3600" b="1" dirty="0" err="1">
                <a:solidFill>
                  <a:srgbClr val="FF0000"/>
                </a:solidFill>
              </a:rPr>
              <a:t>tis.Kč</a:t>
            </a:r>
            <a:endParaRPr lang="en-US" altLang="en-US" sz="3600" dirty="0">
              <a:solidFill>
                <a:srgbClr val="FF0000"/>
              </a:solidFill>
            </a:endParaRPr>
          </a:p>
        </p:txBody>
      </p:sp>
      <p:sp>
        <p:nvSpPr>
          <p:cNvPr id="14341" name="Line 4"/>
          <p:cNvSpPr>
            <a:spLocks noChangeShapeType="1"/>
          </p:cNvSpPr>
          <p:nvPr/>
        </p:nvSpPr>
        <p:spPr bwMode="auto">
          <a:xfrm flipV="1">
            <a:off x="4800600" y="1219200"/>
            <a:ext cx="1524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33961" y="6124981"/>
            <a:ext cx="82819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cs-CZ" altLang="en-US" sz="1200" dirty="0"/>
              <a:t>2019 – </a:t>
            </a:r>
            <a:r>
              <a:rPr lang="cs-CZ" altLang="en-US" sz="1100" dirty="0"/>
              <a:t>Parkoviště P+R; Soubor opatření ke zvýšení </a:t>
            </a:r>
            <a:r>
              <a:rPr lang="cs-CZ" altLang="en-US" sz="1100" dirty="0" err="1"/>
              <a:t>bezp</a:t>
            </a:r>
            <a:r>
              <a:rPr lang="cs-CZ" altLang="en-US" sz="1100" dirty="0"/>
              <a:t>. sil. provozu, 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cs-CZ" altLang="en-US" sz="1200" dirty="0"/>
              <a:t>2020 – Oprava ulice U </a:t>
            </a:r>
            <a:r>
              <a:rPr lang="cs-CZ" altLang="en-US" sz="1200" dirty="0" err="1"/>
              <a:t>Damiánky</a:t>
            </a:r>
            <a:r>
              <a:rPr lang="cs-CZ" altLang="en-US" sz="1200" dirty="0"/>
              <a:t>; P+R dokončení; cyklotrasa Žabokrky-</a:t>
            </a:r>
            <a:r>
              <a:rPr lang="cs-CZ" altLang="en-US" sz="1200" dirty="0" err="1"/>
              <a:t>V.Petrovice</a:t>
            </a:r>
            <a:endParaRPr lang="cs-CZ" altLang="en-US" sz="11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991574"/>
            <a:ext cx="8064896" cy="5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FD7D0902-5F70-4C1F-A268-EEE0CE9FF8F0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cs-CZ" altLang="en-US" sz="1400"/>
          </a:p>
        </p:txBody>
      </p:sp>
      <p:sp>
        <p:nvSpPr>
          <p:cNvPr id="15363" name="Line 2"/>
          <p:cNvSpPr>
            <a:spLocks noChangeShapeType="1"/>
          </p:cNvSpPr>
          <p:nvPr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64" name="Rectangle 3"/>
          <p:cNvSpPr>
            <a:spLocks noChangeArrowheads="1"/>
          </p:cNvSpPr>
          <p:nvPr/>
        </p:nvSpPr>
        <p:spPr bwMode="auto">
          <a:xfrm>
            <a:off x="395288" y="224833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en-US" sz="3600" b="1" dirty="0">
                <a:solidFill>
                  <a:schemeClr val="tx2"/>
                </a:solidFill>
              </a:rPr>
              <a:t>Celkové výdaje = </a:t>
            </a:r>
            <a:r>
              <a:rPr lang="cs-CZ" altLang="en-US" sz="3600" b="1" dirty="0">
                <a:solidFill>
                  <a:srgbClr val="FF0000"/>
                </a:solidFill>
              </a:rPr>
              <a:t>109.039 </a:t>
            </a:r>
            <a:r>
              <a:rPr lang="cs-CZ" altLang="en-US" sz="3600" b="1" dirty="0" err="1">
                <a:solidFill>
                  <a:srgbClr val="FF0000"/>
                </a:solidFill>
              </a:rPr>
              <a:t>tis.Kč</a:t>
            </a:r>
            <a:endParaRPr lang="en-US" altLang="en-US" sz="3600" dirty="0">
              <a:solidFill>
                <a:srgbClr val="FF0000"/>
              </a:solidFill>
            </a:endParaRPr>
          </a:p>
        </p:txBody>
      </p:sp>
      <p:sp>
        <p:nvSpPr>
          <p:cNvPr id="15365" name="Line 4"/>
          <p:cNvSpPr>
            <a:spLocks noChangeShapeType="1"/>
          </p:cNvSpPr>
          <p:nvPr/>
        </p:nvSpPr>
        <p:spPr bwMode="auto">
          <a:xfrm flipV="1">
            <a:off x="4800600" y="1219200"/>
            <a:ext cx="1524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39551" y="6221078"/>
            <a:ext cx="784887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s-CZ" altLang="en-US" sz="1100" b="1" dirty="0"/>
              <a:t>2020 – Bělská infrastruktura (pokračování z r.2019); Protipovodňová opatření</a:t>
            </a:r>
            <a:endParaRPr lang="cs-CZ" altLang="en-US" sz="105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1" y="1019245"/>
            <a:ext cx="8147249" cy="5098884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4D79FEC-A4D0-4A97-9525-F42F380EB272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cs-CZ" altLang="en-US" sz="1400"/>
          </a:p>
        </p:txBody>
      </p:sp>
      <p:sp>
        <p:nvSpPr>
          <p:cNvPr id="16387" name="Line 2"/>
          <p:cNvSpPr>
            <a:spLocks noChangeShapeType="1"/>
          </p:cNvSpPr>
          <p:nvPr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395288" y="260350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en-US" sz="3600" b="1" dirty="0"/>
              <a:t>Financování – třída 8</a:t>
            </a:r>
            <a:endParaRPr lang="en-US" altLang="en-US" sz="3600" dirty="0"/>
          </a:p>
        </p:txBody>
      </p:sp>
      <p:sp>
        <p:nvSpPr>
          <p:cNvPr id="16389" name="Line 4"/>
          <p:cNvSpPr>
            <a:spLocks noChangeShapeType="1"/>
          </p:cNvSpPr>
          <p:nvPr/>
        </p:nvSpPr>
        <p:spPr bwMode="auto">
          <a:xfrm flipV="1">
            <a:off x="4800600" y="1219200"/>
            <a:ext cx="1524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1" y="994828"/>
            <a:ext cx="7560841" cy="272530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144" y="3753196"/>
            <a:ext cx="6181208" cy="284314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7175325" y="4337269"/>
            <a:ext cx="171784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Běžné i kapitálové výdaje zahrnují finanční prostředky účelově určené na spolufinancování projektů Evropské unie (viz tabulka)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42B85AD-9361-4DFA-A4B3-5EF7057F3B57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cs-CZ" altLang="en-US" sz="1400"/>
          </a:p>
        </p:txBody>
      </p:sp>
      <p:sp>
        <p:nvSpPr>
          <p:cNvPr id="13315" name="Line 2"/>
          <p:cNvSpPr>
            <a:spLocks noChangeShapeType="1"/>
          </p:cNvSpPr>
          <p:nvPr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16" name="Rectangle 3"/>
          <p:cNvSpPr>
            <a:spLocks noChangeArrowheads="1"/>
          </p:cNvSpPr>
          <p:nvPr/>
        </p:nvSpPr>
        <p:spPr bwMode="auto">
          <a:xfrm>
            <a:off x="395288" y="260350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en-US" sz="3600" b="1" dirty="0">
                <a:solidFill>
                  <a:schemeClr val="tx2"/>
                </a:solidFill>
              </a:rPr>
              <a:t>Výdaje = </a:t>
            </a:r>
            <a:r>
              <a:rPr lang="cs-CZ" altLang="en-US" sz="3600" b="1" dirty="0">
                <a:solidFill>
                  <a:srgbClr val="FF0000"/>
                </a:solidFill>
              </a:rPr>
              <a:t>109.039 </a:t>
            </a:r>
            <a:r>
              <a:rPr lang="cs-CZ" altLang="en-US" sz="3600" b="1" dirty="0" err="1">
                <a:solidFill>
                  <a:srgbClr val="FF0000"/>
                </a:solidFill>
              </a:rPr>
              <a:t>tis.Kč</a:t>
            </a:r>
            <a:endParaRPr lang="en-US" altLang="en-US" sz="3600" dirty="0">
              <a:solidFill>
                <a:srgbClr val="FF0000"/>
              </a:solidFill>
            </a:endParaRPr>
          </a:p>
        </p:txBody>
      </p:sp>
      <p:sp>
        <p:nvSpPr>
          <p:cNvPr id="13317" name="Line 4"/>
          <p:cNvSpPr>
            <a:spLocks noChangeShapeType="1"/>
          </p:cNvSpPr>
          <p:nvPr/>
        </p:nvSpPr>
        <p:spPr bwMode="auto">
          <a:xfrm flipV="1">
            <a:off x="4800600" y="1219200"/>
            <a:ext cx="1524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8" name="Obdélník 9"/>
          <p:cNvSpPr>
            <a:spLocks noChangeArrowheads="1"/>
          </p:cNvSpPr>
          <p:nvPr/>
        </p:nvSpPr>
        <p:spPr bwMode="auto">
          <a:xfrm>
            <a:off x="394299" y="5749545"/>
            <a:ext cx="84248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cs-CZ" sz="1400" b="1" dirty="0"/>
              <a:t>Celkové konsolidované výdaje jsou o 9.009 tis. Kč nižší než skutečnost v r. 2019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cs-CZ" sz="1400" b="1" dirty="0"/>
              <a:t>Splátky úvěrů a půjčky ve výši 4.420 tis. Kč (ZUŠ, ZŠ, ČOV, revolvingový úvěr (2.600 tis. Kč)).</a:t>
            </a:r>
            <a:endParaRPr lang="cs-CZ" sz="1600" b="1" strike="sngStrike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59" y="989315"/>
            <a:ext cx="7871791" cy="466815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F5D1900B-4C39-4FFB-9C75-DCD127578250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cs-CZ" altLang="en-US" sz="1400"/>
          </a:p>
        </p:txBody>
      </p:sp>
      <p:sp>
        <p:nvSpPr>
          <p:cNvPr id="24579" name="Line 2"/>
          <p:cNvSpPr>
            <a:spLocks noChangeShapeType="1"/>
          </p:cNvSpPr>
          <p:nvPr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395288" y="260350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en-US" sz="4000" b="1" dirty="0"/>
              <a:t>Výdaje </a:t>
            </a:r>
            <a:r>
              <a:rPr lang="cs-CZ" altLang="en-US" sz="2400" b="1" dirty="0"/>
              <a:t>– </a:t>
            </a:r>
            <a:r>
              <a:rPr lang="cs-CZ" altLang="en-US" sz="3600" b="1" dirty="0"/>
              <a:t>Granty</a:t>
            </a:r>
            <a:endParaRPr lang="en-US" altLang="en-US" sz="6000" dirty="0"/>
          </a:p>
        </p:txBody>
      </p:sp>
      <p:sp>
        <p:nvSpPr>
          <p:cNvPr id="24581" name="Line 4"/>
          <p:cNvSpPr>
            <a:spLocks noChangeShapeType="1"/>
          </p:cNvSpPr>
          <p:nvPr/>
        </p:nvSpPr>
        <p:spPr bwMode="auto">
          <a:xfrm flipV="1">
            <a:off x="4800600" y="1219200"/>
            <a:ext cx="1524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10" name="TextovéPole 6"/>
          <p:cNvSpPr txBox="1">
            <a:spLocks noChangeArrowheads="1"/>
          </p:cNvSpPr>
          <p:nvPr/>
        </p:nvSpPr>
        <p:spPr bwMode="auto">
          <a:xfrm>
            <a:off x="395288" y="1161732"/>
            <a:ext cx="8641208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cs-CZ" sz="2000" dirty="0"/>
              <a:t>Na grantový program v oblasti kultury a sportu  je vyčleněno celkem:</a:t>
            </a:r>
          </a:p>
          <a:p>
            <a:pPr eaLnBrk="1" hangingPunct="1">
              <a:defRPr/>
            </a:pPr>
            <a:r>
              <a:rPr lang="cs-CZ" sz="2000" dirty="0"/>
              <a:t>	 </a:t>
            </a:r>
            <a:r>
              <a:rPr lang="cs-CZ" sz="2400" b="1" dirty="0">
                <a:solidFill>
                  <a:srgbClr val="FF0000"/>
                </a:solidFill>
              </a:rPr>
              <a:t>2.777 tis. Kč</a:t>
            </a:r>
            <a:r>
              <a:rPr lang="cs-CZ" dirty="0"/>
              <a:t> </a:t>
            </a:r>
            <a:r>
              <a:rPr lang="cs-CZ" sz="2000" dirty="0"/>
              <a:t>a to takto :</a:t>
            </a:r>
          </a:p>
          <a:p>
            <a:pPr algn="l" eaLnBrk="1" hangingPunct="1">
              <a:defRPr/>
            </a:pPr>
            <a:endParaRPr lang="cs-CZ" sz="2000" dirty="0"/>
          </a:p>
          <a:p>
            <a:pPr marL="1085850" lvl="1" indent="-342900" algn="l" eaLnBrk="1" hangingPunct="1">
              <a:buFont typeface="Wingdings" panose="05000000000000000000" pitchFamily="2" charset="2"/>
              <a:buChar char="Ø"/>
              <a:defRPr/>
            </a:pPr>
            <a:r>
              <a:rPr lang="cs-CZ" sz="2000" dirty="0"/>
              <a:t>Spolková činnost				1.658 tis. Kč</a:t>
            </a:r>
          </a:p>
          <a:p>
            <a:pPr marL="1085850" lvl="1" indent="-342900" algn="l" eaLnBrk="1" hangingPunct="1">
              <a:buFont typeface="Wingdings" panose="05000000000000000000" pitchFamily="2" charset="2"/>
              <a:buChar char="Ø"/>
              <a:defRPr/>
            </a:pPr>
            <a:r>
              <a:rPr lang="cs-CZ" sz="2000" dirty="0"/>
              <a:t>Akce pro veřejnost				   357 tis. Kč</a:t>
            </a:r>
          </a:p>
          <a:p>
            <a:pPr marL="1085850" lvl="1" indent="-342900" algn="l" eaLnBrk="1" hangingPunct="1">
              <a:buFont typeface="Wingdings" panose="05000000000000000000" pitchFamily="2" charset="2"/>
              <a:buChar char="Ø"/>
              <a:defRPr/>
            </a:pPr>
            <a:r>
              <a:rPr lang="cs-CZ" sz="2000" dirty="0"/>
              <a:t>Mimořádné úspěchy jednotlivců		     15 tis. Kč</a:t>
            </a:r>
          </a:p>
          <a:p>
            <a:pPr marL="1085850" lvl="1" indent="-342900" algn="l" eaLnBrk="1" hangingPunct="1">
              <a:buFont typeface="Wingdings" panose="05000000000000000000" pitchFamily="2" charset="2"/>
              <a:buChar char="Ø"/>
              <a:defRPr/>
            </a:pPr>
            <a:r>
              <a:rPr lang="cs-CZ" sz="2000" dirty="0"/>
              <a:t>Rezerva na 2.pololetí	 			   100 tis. Kč</a:t>
            </a:r>
          </a:p>
          <a:p>
            <a:pPr marL="800100" lvl="1" indent="0" algn="l" eaLnBrk="1" hangingPunct="1">
              <a:defRPr/>
            </a:pPr>
            <a:endParaRPr lang="cs-CZ" sz="2000" dirty="0"/>
          </a:p>
          <a:p>
            <a:pPr marL="1143000" lvl="1" indent="-342900" algn="l" eaLnBrk="1" hangingPunct="1">
              <a:buFont typeface="Wingdings" panose="05000000000000000000" pitchFamily="2" charset="2"/>
              <a:buChar char="Ø"/>
              <a:defRPr/>
            </a:pPr>
            <a:r>
              <a:rPr lang="cs-CZ" dirty="0"/>
              <a:t>Na grantový program v sociální oblasti je vyčleněno     90 tis. Kč</a:t>
            </a:r>
          </a:p>
          <a:p>
            <a:pPr marL="1143000" lvl="1" indent="-342900" algn="l" eaLnBrk="1" hangingPunct="1">
              <a:buFont typeface="Wingdings" panose="05000000000000000000" pitchFamily="2" charset="2"/>
              <a:buChar char="Ø"/>
              <a:defRPr/>
            </a:pPr>
            <a:r>
              <a:rPr lang="cs-CZ" dirty="0"/>
              <a:t>Rezerva na 2.pololetí 				    60 tis. Kč</a:t>
            </a:r>
          </a:p>
          <a:p>
            <a:pPr marL="1143000" lvl="1" indent="-342900" algn="l" eaLnBrk="1" hangingPunct="1">
              <a:buFont typeface="Wingdings" panose="05000000000000000000" pitchFamily="2" charset="2"/>
              <a:buChar char="Ø"/>
              <a:defRPr/>
            </a:pPr>
            <a:r>
              <a:rPr lang="cs-CZ" dirty="0"/>
              <a:t>Na individuální granty je v rozpočtu vyčleněno            497 tis. Kč</a:t>
            </a:r>
          </a:p>
          <a:p>
            <a:pPr marL="1143000" lvl="1" indent="-342900" algn="l" eaLnBrk="1" hangingPunct="1">
              <a:buFont typeface="Wingdings" panose="05000000000000000000" pitchFamily="2" charset="2"/>
              <a:buChar char="Ø"/>
              <a:defRPr/>
            </a:pPr>
            <a:endParaRPr lang="cs-CZ" sz="2000" dirty="0"/>
          </a:p>
          <a:p>
            <a:pPr marL="800100" lvl="1" indent="0" algn="l" eaLnBrk="1" hangingPunct="1">
              <a:defRPr/>
            </a:pPr>
            <a:endParaRPr lang="cs-CZ" sz="2000" dirty="0"/>
          </a:p>
          <a:p>
            <a:pPr marL="800100" lvl="1" indent="0" algn="l" eaLnBrk="1" hangingPunct="1">
              <a:defRPr/>
            </a:pPr>
            <a:r>
              <a:rPr lang="cs-CZ" sz="1400" dirty="0"/>
              <a:t>Detailní čerpání grantů je součástí jiného bodu.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B7615CB-D83B-4BA0-AE9D-19C9A96F66AB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cs-CZ" altLang="en-US" sz="1400"/>
          </a:p>
        </p:txBody>
      </p:sp>
      <p:sp>
        <p:nvSpPr>
          <p:cNvPr id="31747" name="Line 2"/>
          <p:cNvSpPr>
            <a:spLocks noChangeShapeType="1"/>
          </p:cNvSpPr>
          <p:nvPr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395288" y="260350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en-US" sz="4000" b="1" dirty="0">
                <a:solidFill>
                  <a:schemeClr val="tx2"/>
                </a:solidFill>
              </a:rPr>
              <a:t>Výdaje </a:t>
            </a:r>
            <a:r>
              <a:rPr lang="cs-CZ" altLang="en-US" sz="2000" b="1" dirty="0">
                <a:solidFill>
                  <a:schemeClr val="tx2"/>
                </a:solidFill>
              </a:rPr>
              <a:t>– </a:t>
            </a:r>
            <a:r>
              <a:rPr lang="cs-CZ" altLang="en-US" sz="2800" b="1" dirty="0">
                <a:solidFill>
                  <a:schemeClr val="tx2"/>
                </a:solidFill>
              </a:rPr>
              <a:t>Investice a opravy</a:t>
            </a:r>
            <a:endParaRPr lang="en-US" altLang="en-US" sz="5400" dirty="0">
              <a:solidFill>
                <a:schemeClr val="tx2"/>
              </a:solidFill>
            </a:endParaRPr>
          </a:p>
        </p:txBody>
      </p:sp>
      <p:sp>
        <p:nvSpPr>
          <p:cNvPr id="31749" name="Line 4"/>
          <p:cNvSpPr>
            <a:spLocks noChangeShapeType="1"/>
          </p:cNvSpPr>
          <p:nvPr/>
        </p:nvSpPr>
        <p:spPr bwMode="auto">
          <a:xfrm flipV="1">
            <a:off x="4800600" y="1219200"/>
            <a:ext cx="1524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1750" name="TextovéPole 7"/>
          <p:cNvSpPr txBox="1">
            <a:spLocks noChangeArrowheads="1"/>
          </p:cNvSpPr>
          <p:nvPr/>
        </p:nvSpPr>
        <p:spPr bwMode="auto">
          <a:xfrm>
            <a:off x="357188" y="1731727"/>
            <a:ext cx="8501062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en-US" sz="2400" b="1" dirty="0"/>
              <a:t>Na základě investičního plánu na roky 2020 – 2023 Rada města navrhuje zařadit do rozpočtu roku 2020 investice</a:t>
            </a:r>
            <a:br>
              <a:rPr lang="cs-CZ" altLang="en-US" sz="2400" b="1" dirty="0"/>
            </a:br>
            <a:r>
              <a:rPr lang="cs-CZ" altLang="en-US" sz="2400" b="1" dirty="0"/>
              <a:t>a opravy v celkové výši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en-US" sz="2400" b="1" dirty="0">
              <a:solidFill>
                <a:srgbClr val="FF33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en-US" sz="2800" b="1" dirty="0">
                <a:solidFill>
                  <a:srgbClr val="FF3300"/>
                </a:solidFill>
              </a:rPr>
              <a:t>33.545 tis. Kč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en-US" sz="2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en-US" sz="2000" dirty="0"/>
          </a:p>
          <a:p>
            <a:pPr lvl="1" eaLnBrk="1" hangingPunct="1">
              <a:spcBef>
                <a:spcPct val="0"/>
              </a:spcBef>
              <a:buNone/>
            </a:pPr>
            <a:endParaRPr lang="cs-CZ" altLang="en-US" sz="1200" dirty="0"/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cs-CZ" altLang="en-US" sz="12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en-US" sz="20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en-US" sz="2000" dirty="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907A440-FA31-450C-97B3-4CC846BA1873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cs-CZ" altLang="en-US" sz="1400"/>
          </a:p>
        </p:txBody>
      </p:sp>
      <p:sp>
        <p:nvSpPr>
          <p:cNvPr id="32771" name="Line 2"/>
          <p:cNvSpPr>
            <a:spLocks noChangeShapeType="1"/>
          </p:cNvSpPr>
          <p:nvPr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260813" y="266700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en-US" sz="3400" b="1" dirty="0">
                <a:solidFill>
                  <a:schemeClr val="tx2"/>
                </a:solidFill>
              </a:rPr>
              <a:t>Investice a opravy </a:t>
            </a:r>
            <a:r>
              <a:rPr lang="cs-CZ" altLang="en-US" sz="2000" b="1" dirty="0">
                <a:solidFill>
                  <a:schemeClr val="tx2"/>
                </a:solidFill>
              </a:rPr>
              <a:t>– zařazené přímo do rozpočtu </a:t>
            </a:r>
            <a:endParaRPr lang="en-US" altLang="en-US" sz="2400" dirty="0">
              <a:solidFill>
                <a:schemeClr val="tx2"/>
              </a:solidFill>
            </a:endParaRPr>
          </a:p>
        </p:txBody>
      </p:sp>
      <p:sp>
        <p:nvSpPr>
          <p:cNvPr id="32773" name="Line 4"/>
          <p:cNvSpPr>
            <a:spLocks noChangeShapeType="1"/>
          </p:cNvSpPr>
          <p:nvPr/>
        </p:nvSpPr>
        <p:spPr bwMode="auto">
          <a:xfrm flipV="1">
            <a:off x="4800600" y="1219200"/>
            <a:ext cx="1524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392073" y="6373636"/>
            <a:ext cx="216597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100" dirty="0"/>
              <a:t>* PD – projektová dokumentace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003746"/>
            <a:ext cx="7062936" cy="5280544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81CE684-92E0-45E9-BCAF-2001CCF9261B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cs-CZ" altLang="en-US" sz="1400"/>
          </a:p>
        </p:txBody>
      </p:sp>
      <p:sp>
        <p:nvSpPr>
          <p:cNvPr id="33795" name="Line 2"/>
          <p:cNvSpPr>
            <a:spLocks noChangeShapeType="1"/>
          </p:cNvSpPr>
          <p:nvPr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797" name="Line 4"/>
          <p:cNvSpPr>
            <a:spLocks noChangeShapeType="1"/>
          </p:cNvSpPr>
          <p:nvPr/>
        </p:nvSpPr>
        <p:spPr bwMode="auto">
          <a:xfrm flipV="1">
            <a:off x="4800600" y="1219200"/>
            <a:ext cx="1524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60813" y="266700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en-US" sz="3400" b="1" dirty="0">
                <a:solidFill>
                  <a:schemeClr val="tx2"/>
                </a:solidFill>
              </a:rPr>
              <a:t>Investice a opravy </a:t>
            </a:r>
            <a:r>
              <a:rPr lang="cs-CZ" altLang="en-US" sz="2000" b="1" dirty="0">
                <a:solidFill>
                  <a:schemeClr val="tx2"/>
                </a:solidFill>
              </a:rPr>
              <a:t>– zařazené přímo do rozpočtu </a:t>
            </a:r>
            <a:endParaRPr lang="en-US" altLang="en-US" sz="2400" dirty="0">
              <a:solidFill>
                <a:schemeClr val="tx2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692" y="1000068"/>
            <a:ext cx="6406127" cy="554808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81CE684-92E0-45E9-BCAF-2001CCF9261B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cs-CZ" altLang="en-US" sz="1400"/>
          </a:p>
        </p:txBody>
      </p:sp>
      <p:sp>
        <p:nvSpPr>
          <p:cNvPr id="33795" name="Line 2"/>
          <p:cNvSpPr>
            <a:spLocks noChangeShapeType="1"/>
          </p:cNvSpPr>
          <p:nvPr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797" name="Line 4"/>
          <p:cNvSpPr>
            <a:spLocks noChangeShapeType="1"/>
          </p:cNvSpPr>
          <p:nvPr/>
        </p:nvSpPr>
        <p:spPr bwMode="auto">
          <a:xfrm flipV="1">
            <a:off x="4800600" y="1219200"/>
            <a:ext cx="1524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60813" y="266700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en-US" sz="3400" b="1" dirty="0">
                <a:solidFill>
                  <a:schemeClr val="tx2"/>
                </a:solidFill>
              </a:rPr>
              <a:t>Investice a opravy </a:t>
            </a:r>
            <a:r>
              <a:rPr lang="cs-CZ" altLang="en-US" sz="2000" b="1" dirty="0">
                <a:solidFill>
                  <a:schemeClr val="tx2"/>
                </a:solidFill>
              </a:rPr>
              <a:t>– zařazené přímo do rozpočtu </a:t>
            </a:r>
            <a:endParaRPr lang="en-US" altLang="en-US" sz="2400" dirty="0">
              <a:solidFill>
                <a:schemeClr val="tx2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254" y="1060449"/>
            <a:ext cx="5959004" cy="537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15393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12AD65D-A9D0-4554-912D-D485B224714B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cs-CZ" altLang="en-US" sz="140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cs-CZ" altLang="en-US" sz="4000" b="1" dirty="0">
                <a:solidFill>
                  <a:schemeClr val="tx1"/>
                </a:solidFill>
              </a:rPr>
            </a:br>
            <a:br>
              <a:rPr lang="cs-CZ" altLang="en-US" sz="4000" b="1" dirty="0">
                <a:solidFill>
                  <a:schemeClr val="tx1"/>
                </a:solidFill>
              </a:rPr>
            </a:br>
            <a:br>
              <a:rPr lang="cs-CZ" altLang="en-US" sz="2000" b="1" dirty="0">
                <a:solidFill>
                  <a:schemeClr val="tx1"/>
                </a:solidFill>
              </a:rPr>
            </a:br>
            <a:br>
              <a:rPr lang="cs-CZ" altLang="en-US" sz="2000" b="1" dirty="0">
                <a:solidFill>
                  <a:schemeClr val="tx1"/>
                </a:solidFill>
              </a:rPr>
            </a:br>
            <a:br>
              <a:rPr lang="cs-CZ" altLang="en-US" sz="2000" b="1" dirty="0">
                <a:solidFill>
                  <a:schemeClr val="tx1"/>
                </a:solidFill>
              </a:rPr>
            </a:br>
            <a:endParaRPr lang="en-US" altLang="en-US" sz="1600" b="1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95288" y="266700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en-US" sz="3600" b="1" dirty="0">
                <a:solidFill>
                  <a:schemeClr val="tx2"/>
                </a:solidFill>
              </a:rPr>
              <a:t>Detailní rozpočty na r. 2020 </a:t>
            </a:r>
            <a:r>
              <a:rPr lang="cs-CZ" altLang="en-US" sz="2400" b="1" dirty="0">
                <a:solidFill>
                  <a:schemeClr val="tx2"/>
                </a:solidFill>
              </a:rPr>
              <a:t> </a:t>
            </a:r>
            <a:endParaRPr lang="en-US" altLang="en-US" sz="2800" dirty="0">
              <a:solidFill>
                <a:schemeClr val="tx2"/>
              </a:solidFill>
            </a:endParaRPr>
          </a:p>
        </p:txBody>
      </p:sp>
      <p:sp>
        <p:nvSpPr>
          <p:cNvPr id="8" name="TextovéPole 6"/>
          <p:cNvSpPr txBox="1">
            <a:spLocks noChangeArrowheads="1"/>
          </p:cNvSpPr>
          <p:nvPr/>
        </p:nvSpPr>
        <p:spPr bwMode="auto">
          <a:xfrm>
            <a:off x="611188" y="1341438"/>
            <a:ext cx="82089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en-US" sz="1800" dirty="0"/>
              <a:t>Detailní rozpočty jednotlivých kapitol jsou uvedeny v excelovském souboru, umístěném na společném úložišti,  popř. jsou k dispozici u tajemníka městského úřadu, taktéž je rozpočet k nahlédnutí po paragrafech na webových stránkách města.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D7A5B9B-14DE-4B68-B138-8C69C8531379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cs-CZ" altLang="en-US" sz="1400"/>
          </a:p>
        </p:txBody>
      </p:sp>
      <p:sp>
        <p:nvSpPr>
          <p:cNvPr id="3075" name="Line 2"/>
          <p:cNvSpPr>
            <a:spLocks noChangeShapeType="1"/>
          </p:cNvSpPr>
          <p:nvPr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395288" y="260350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en-US" sz="4000" b="1" dirty="0">
                <a:solidFill>
                  <a:schemeClr val="tx2"/>
                </a:solidFill>
              </a:rPr>
              <a:t>Rozpočet 2020</a:t>
            </a:r>
            <a:endParaRPr lang="en-US" altLang="en-US" sz="4400" dirty="0">
              <a:solidFill>
                <a:schemeClr val="tx2"/>
              </a:solidFill>
            </a:endParaRPr>
          </a:p>
        </p:txBody>
      </p:sp>
      <p:sp>
        <p:nvSpPr>
          <p:cNvPr id="3077" name="Line 4"/>
          <p:cNvSpPr>
            <a:spLocks noChangeShapeType="1"/>
          </p:cNvSpPr>
          <p:nvPr/>
        </p:nvSpPr>
        <p:spPr bwMode="auto">
          <a:xfrm flipV="1">
            <a:off x="4800600" y="1219200"/>
            <a:ext cx="1524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468313" y="1125538"/>
            <a:ext cx="8218487" cy="4959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en-US" sz="1800" b="1" dirty="0"/>
              <a:t>Rozpočet je navrhován jako schodkový s celkovými příjmy, výdaji a financováním ve výši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en-US" sz="18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en-US" sz="2800" b="1" dirty="0">
                <a:solidFill>
                  <a:srgbClr val="FF3300"/>
                </a:solidFill>
              </a:rPr>
              <a:t>109.039 tis. Kč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en-US" sz="1400" b="1" dirty="0">
              <a:solidFill>
                <a:srgbClr val="FF33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en-US" sz="1400" b="1" dirty="0">
                <a:solidFill>
                  <a:srgbClr val="FF3300"/>
                </a:solidFill>
              </a:rPr>
              <a:t>(153.081 tis. Kč skutek r. 2019)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en-US" sz="1600" dirty="0"/>
              <a:t> </a:t>
            </a:r>
          </a:p>
          <a:p>
            <a:pPr>
              <a:buNone/>
            </a:pPr>
            <a:r>
              <a:rPr lang="cs-CZ" sz="1650" dirty="0"/>
              <a:t>Celkové příjmy nestačí na pokrytí rozpočtovaných výdajů a rozdíl je pokryt zapojením přebytku hospodaření z roku 2019 ve výši 2.039 tis. Kč, provozním revolvingovým úvěrem ve výši 8.981 tis. Kč, </a:t>
            </a:r>
            <a:r>
              <a:rPr lang="cs-CZ" sz="1650" b="1" u="sng" dirty="0"/>
              <a:t>při navrhovaných investicích a opravách ve výši 33.545 </a:t>
            </a:r>
            <a:r>
              <a:rPr lang="cs-CZ" sz="1650" b="1" u="sng" dirty="0" err="1"/>
              <a:t>tis.Kč</a:t>
            </a:r>
            <a:endParaRPr lang="cs-CZ" sz="1650" dirty="0"/>
          </a:p>
          <a:p>
            <a:pPr>
              <a:buNone/>
            </a:pPr>
            <a:r>
              <a:rPr lang="cs-CZ" sz="1500" dirty="0"/>
              <a:t>Provozní revolvingový úvěr je převážně určen k předfinancování dotačních projektů </a:t>
            </a:r>
            <a:br>
              <a:rPr lang="cs-CZ" sz="1500" dirty="0"/>
            </a:br>
            <a:r>
              <a:rPr lang="cs-CZ" sz="1500" dirty="0"/>
              <a:t>(cca 5.582 tis. Kč)</a:t>
            </a:r>
            <a:endParaRPr lang="cs-CZ" altLang="en-US" sz="15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en-US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en-US" sz="2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en-US" sz="2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en-US" sz="1600" dirty="0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E697042-8FC4-42CE-993C-FC5E695FD78E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cs-CZ" altLang="en-US" sz="1400"/>
          </a:p>
        </p:txBody>
      </p:sp>
      <p:sp>
        <p:nvSpPr>
          <p:cNvPr id="39939" name="Line 2"/>
          <p:cNvSpPr>
            <a:spLocks noChangeShapeType="1"/>
          </p:cNvSpPr>
          <p:nvPr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40" name="Rectangle 3"/>
          <p:cNvSpPr>
            <a:spLocks noChangeArrowheads="1"/>
          </p:cNvSpPr>
          <p:nvPr/>
        </p:nvSpPr>
        <p:spPr bwMode="auto">
          <a:xfrm>
            <a:off x="395288" y="260350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en-US" sz="4400" dirty="0">
              <a:solidFill>
                <a:schemeClr val="tx2"/>
              </a:solidFill>
            </a:endParaRPr>
          </a:p>
        </p:txBody>
      </p:sp>
      <p:sp>
        <p:nvSpPr>
          <p:cNvPr id="39941" name="Line 4"/>
          <p:cNvSpPr>
            <a:spLocks noChangeShapeType="1"/>
          </p:cNvSpPr>
          <p:nvPr/>
        </p:nvSpPr>
        <p:spPr bwMode="auto">
          <a:xfrm flipV="1">
            <a:off x="4800600" y="1219200"/>
            <a:ext cx="1524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" name="TextovéPole 6"/>
          <p:cNvSpPr txBox="1">
            <a:spLocks noChangeArrowheads="1"/>
          </p:cNvSpPr>
          <p:nvPr/>
        </p:nvSpPr>
        <p:spPr bwMode="auto">
          <a:xfrm>
            <a:off x="539750" y="3445559"/>
            <a:ext cx="82089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cs-CZ" altLang="en-US" sz="3600" b="1" u="sng" dirty="0"/>
              <a:t>DĚKUJI VÁM ZA POZORNOST 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240562203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FB8C4DA-30C5-4CB1-B74E-B2E223DAAA54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cs-CZ" altLang="en-US" sz="140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cs-CZ" altLang="en-US" sz="4000" b="1" dirty="0">
                <a:solidFill>
                  <a:schemeClr val="tx1"/>
                </a:solidFill>
              </a:rPr>
            </a:br>
            <a:br>
              <a:rPr lang="cs-CZ" altLang="en-US" sz="4000" b="1" dirty="0">
                <a:solidFill>
                  <a:schemeClr val="tx1"/>
                </a:solidFill>
              </a:rPr>
            </a:br>
            <a:r>
              <a:rPr lang="cs-CZ" altLang="en-US" sz="4000" b="1" dirty="0">
                <a:solidFill>
                  <a:schemeClr val="tx1"/>
                </a:solidFill>
              </a:rPr>
              <a:t>Rozpočtované příjmy</a:t>
            </a:r>
            <a:br>
              <a:rPr lang="cs-CZ" altLang="en-US" sz="4000" b="1" dirty="0">
                <a:solidFill>
                  <a:schemeClr val="tx1"/>
                </a:solidFill>
              </a:rPr>
            </a:br>
            <a:r>
              <a:rPr lang="cs-CZ" altLang="en-US" sz="2400" b="1" dirty="0">
                <a:solidFill>
                  <a:schemeClr val="tx1"/>
                </a:solidFill>
              </a:rPr>
              <a:t>na rok 2020</a:t>
            </a:r>
            <a:br>
              <a:rPr lang="cs-CZ" altLang="en-US" sz="2400" b="1" dirty="0">
                <a:solidFill>
                  <a:schemeClr val="tx1"/>
                </a:solidFill>
              </a:rPr>
            </a:br>
            <a:br>
              <a:rPr lang="cs-CZ" altLang="en-US" sz="2000" b="1" dirty="0">
                <a:solidFill>
                  <a:schemeClr val="tx1"/>
                </a:solidFill>
              </a:rPr>
            </a:br>
            <a:br>
              <a:rPr lang="cs-CZ" altLang="en-US" sz="2000" b="1" dirty="0">
                <a:solidFill>
                  <a:schemeClr val="tx1"/>
                </a:solidFill>
              </a:rPr>
            </a:br>
            <a:br>
              <a:rPr lang="cs-CZ" altLang="en-US" sz="2000" b="1" dirty="0">
                <a:solidFill>
                  <a:schemeClr val="tx1"/>
                </a:solidFill>
              </a:rPr>
            </a:br>
            <a:endParaRPr lang="en-US" altLang="en-US" sz="1600" b="1" dirty="0">
              <a:solidFill>
                <a:schemeClr val="tx1"/>
              </a:solidFill>
            </a:endParaRPr>
          </a:p>
        </p:txBody>
      </p:sp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076700"/>
            <a:ext cx="124777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99D6F82-1B63-448B-A227-101FDA20643B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cs-CZ" altLang="en-US" sz="1400"/>
          </a:p>
        </p:txBody>
      </p:sp>
      <p:sp>
        <p:nvSpPr>
          <p:cNvPr id="6147" name="Line 2"/>
          <p:cNvSpPr>
            <a:spLocks noChangeShapeType="1"/>
          </p:cNvSpPr>
          <p:nvPr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395288" y="260350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en-US" sz="4000" b="1" dirty="0">
                <a:solidFill>
                  <a:schemeClr val="tx2"/>
                </a:solidFill>
              </a:rPr>
              <a:t>Příjmy </a:t>
            </a:r>
            <a:r>
              <a:rPr lang="cs-CZ" altLang="en-US" sz="2400" b="1" dirty="0">
                <a:solidFill>
                  <a:schemeClr val="tx2"/>
                </a:solidFill>
              </a:rPr>
              <a:t>– daňové příjmy (třída 1)</a:t>
            </a:r>
            <a:endParaRPr lang="en-US" altLang="en-US" sz="4400" dirty="0">
              <a:solidFill>
                <a:schemeClr val="tx2"/>
              </a:solidFill>
            </a:endParaRPr>
          </a:p>
        </p:txBody>
      </p:sp>
      <p:sp>
        <p:nvSpPr>
          <p:cNvPr id="6149" name="Line 4"/>
          <p:cNvSpPr>
            <a:spLocks noChangeShapeType="1"/>
          </p:cNvSpPr>
          <p:nvPr/>
        </p:nvSpPr>
        <p:spPr bwMode="auto">
          <a:xfrm flipV="1">
            <a:off x="4800600" y="1219200"/>
            <a:ext cx="1524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219201"/>
            <a:ext cx="7860537" cy="444204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39552" y="5775723"/>
            <a:ext cx="820916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3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Předpokládán pokles o cca 1.668 tis. Kč proti skutečnosti r. 2019 - odhad nižší daně z příjmu právnických osob vč. daně z příjmů za obce, snížení daně z loterií a hazardních her</a:t>
            </a:r>
            <a:endParaRPr lang="cs-CZ" sz="1300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B101DD2-66B6-4731-82DE-DA3C5D48DEA7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cs-CZ" altLang="en-US" sz="1400"/>
          </a:p>
        </p:txBody>
      </p:sp>
      <p:sp>
        <p:nvSpPr>
          <p:cNvPr id="10243" name="Line 2"/>
          <p:cNvSpPr>
            <a:spLocks noChangeShapeType="1"/>
          </p:cNvSpPr>
          <p:nvPr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224687" y="163562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en-US" sz="4000" b="1" dirty="0">
                <a:solidFill>
                  <a:schemeClr val="tx2"/>
                </a:solidFill>
              </a:rPr>
              <a:t>Příjmy </a:t>
            </a:r>
            <a:r>
              <a:rPr lang="cs-CZ" altLang="en-US" sz="2400" b="1" dirty="0">
                <a:solidFill>
                  <a:schemeClr val="tx2"/>
                </a:solidFill>
              </a:rPr>
              <a:t>– nedaňové a kapitálové příjmy (tř. 2 a 3)</a:t>
            </a:r>
            <a:endParaRPr lang="en-US" altLang="en-US" sz="4400" dirty="0">
              <a:solidFill>
                <a:schemeClr val="tx2"/>
              </a:solidFill>
            </a:endParaRPr>
          </a:p>
        </p:txBody>
      </p:sp>
      <p:sp>
        <p:nvSpPr>
          <p:cNvPr id="10245" name="Line 4"/>
          <p:cNvSpPr>
            <a:spLocks noChangeShapeType="1"/>
          </p:cNvSpPr>
          <p:nvPr/>
        </p:nvSpPr>
        <p:spPr bwMode="auto">
          <a:xfrm flipV="1">
            <a:off x="4800600" y="1219200"/>
            <a:ext cx="1524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467544" y="2741067"/>
            <a:ext cx="837165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Běžné nedaňové příjmy</a:t>
            </a:r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- rozpočtované o 7.340 tis. méně než skutečnost roku 2019, kdy proběhla vratka prostředků od ZŠ na předfinancování projektu EU. V příjmech byla obdržená dotace Euroregionu </a:t>
            </a:r>
            <a:r>
              <a:rPr lang="cs-CZ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Glacensis</a:t>
            </a:r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na projekt Muzea papírových modelů. </a:t>
            </a:r>
          </a:p>
          <a:p>
            <a:pPr algn="just">
              <a:spcAft>
                <a:spcPts val="0"/>
              </a:spcAft>
            </a:pPr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 roce 2020 se dále neočekává nájem z lesních pozemků, bude nižší příjem z pronájmu ČOV, dividendy SHL budou zařazeny až po jejich schválení. </a:t>
            </a:r>
            <a:endParaRPr lang="cs-CZ" sz="1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cs-CZ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Kapitálové příjmy</a:t>
            </a:r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- doplatek za prodej pozemku v nové ulici „K Červeňáku“ + další drobnější prodeje pozemků.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66" y="1249937"/>
            <a:ext cx="8479347" cy="1125577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7CB81C3-889B-48AC-B0BD-73B754710DD5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cs-CZ" altLang="en-US" sz="1400"/>
          </a:p>
        </p:txBody>
      </p:sp>
      <p:sp>
        <p:nvSpPr>
          <p:cNvPr id="7171" name="Line 2"/>
          <p:cNvSpPr>
            <a:spLocks noChangeShapeType="1"/>
          </p:cNvSpPr>
          <p:nvPr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395288" y="260350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en-US" sz="4000" b="1" dirty="0">
                <a:solidFill>
                  <a:schemeClr val="tx2"/>
                </a:solidFill>
              </a:rPr>
              <a:t>Příjmy </a:t>
            </a:r>
            <a:r>
              <a:rPr lang="cs-CZ" altLang="en-US" sz="2400" b="1" dirty="0">
                <a:solidFill>
                  <a:schemeClr val="tx2"/>
                </a:solidFill>
              </a:rPr>
              <a:t>– z dotací (třída 4)</a:t>
            </a:r>
            <a:endParaRPr lang="en-US" altLang="en-US" sz="4400" dirty="0">
              <a:solidFill>
                <a:schemeClr val="tx2"/>
              </a:solidFill>
            </a:endParaRPr>
          </a:p>
        </p:txBody>
      </p:sp>
      <p:sp>
        <p:nvSpPr>
          <p:cNvPr id="7173" name="Line 4"/>
          <p:cNvSpPr>
            <a:spLocks noChangeShapeType="1"/>
          </p:cNvSpPr>
          <p:nvPr/>
        </p:nvSpPr>
        <p:spPr bwMode="auto">
          <a:xfrm flipV="1">
            <a:off x="4800600" y="1219200"/>
            <a:ext cx="1524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54944" y="4365104"/>
            <a:ext cx="8384255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None/>
            </a:pPr>
            <a:r>
              <a:rPr lang="cs-CZ" sz="1300" b="1" u="sng" dirty="0"/>
              <a:t>Dotace </a:t>
            </a:r>
            <a:r>
              <a:rPr lang="cs-CZ" sz="1300" dirty="0"/>
              <a:t>– rozpočtována pravidelná dotace na výkon státní správy, od okolních obcí na agendu přestupků a dotace na již realizované akce u kterých je vydáno rozhodnutí o dotaci (doplatek dotace na Parkoviště P+R; výsadba zeleně v </a:t>
            </a:r>
            <a:r>
              <a:rPr lang="cs-CZ" sz="1300" dirty="0" err="1"/>
              <a:t>extravilánu</a:t>
            </a:r>
            <a:r>
              <a:rPr lang="cs-CZ" sz="1300" dirty="0"/>
              <a:t> Police n. Met., posílení vybavení JPO II, cyklotrasa Žabokrky-Velké Petrovice, protipovodňová opatření – více viz další </a:t>
            </a:r>
            <a:r>
              <a:rPr lang="cs-CZ" sz="1300" dirty="0" err="1"/>
              <a:t>slide</a:t>
            </a:r>
            <a:r>
              <a:rPr lang="cs-CZ" sz="1300" dirty="0"/>
              <a:t>). </a:t>
            </a:r>
          </a:p>
          <a:p>
            <a:pPr algn="just">
              <a:buNone/>
            </a:pPr>
            <a:r>
              <a:rPr lang="cs-CZ" sz="1300" dirty="0"/>
              <a:t>Rozpočet  roku 2020 zahrnuje převod 2 mil. Kč z hospodářské činnosti.  </a:t>
            </a:r>
          </a:p>
          <a:p>
            <a:pPr algn="just">
              <a:buNone/>
            </a:pPr>
            <a:r>
              <a:rPr lang="cs-CZ" sz="1100" i="1" dirty="0"/>
              <a:t>(</a:t>
            </a:r>
            <a:r>
              <a:rPr lang="cs-CZ" sz="1100" b="1" i="1" dirty="0"/>
              <a:t>35,8 mil</a:t>
            </a:r>
            <a:r>
              <a:rPr lang="cs-CZ" sz="1100" i="1" dirty="0"/>
              <a:t>. Kč tvořila v r. 2019 tzv. konsolidační položka (přesuny prostředků mezi jednotlivými účty nebo fondy – v rozpočtu se promítnou  jak na straně příjmů tak na straně výdajů – rozpočtem pouze protečou).</a:t>
            </a:r>
            <a:endParaRPr lang="cs-CZ" sz="11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945" y="1219200"/>
            <a:ext cx="8455910" cy="307389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7CB81C3-889B-48AC-B0BD-73B754710DD5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cs-CZ" altLang="en-US" sz="1400"/>
          </a:p>
        </p:txBody>
      </p:sp>
      <p:sp>
        <p:nvSpPr>
          <p:cNvPr id="7171" name="Line 2"/>
          <p:cNvSpPr>
            <a:spLocks noChangeShapeType="1"/>
          </p:cNvSpPr>
          <p:nvPr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395288" y="260350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en-US" sz="4000" b="1" dirty="0">
                <a:solidFill>
                  <a:schemeClr val="tx2"/>
                </a:solidFill>
              </a:rPr>
              <a:t>Příjmy </a:t>
            </a:r>
            <a:r>
              <a:rPr lang="cs-CZ" altLang="en-US" sz="2400" b="1" dirty="0">
                <a:solidFill>
                  <a:schemeClr val="tx2"/>
                </a:solidFill>
              </a:rPr>
              <a:t>– z dotací (třída 4)</a:t>
            </a:r>
            <a:endParaRPr lang="en-US" altLang="en-US" sz="4400" dirty="0">
              <a:solidFill>
                <a:schemeClr val="tx2"/>
              </a:solidFill>
            </a:endParaRPr>
          </a:p>
        </p:txBody>
      </p:sp>
      <p:sp>
        <p:nvSpPr>
          <p:cNvPr id="7173" name="Line 4"/>
          <p:cNvSpPr>
            <a:spLocks noChangeShapeType="1"/>
          </p:cNvSpPr>
          <p:nvPr/>
        </p:nvSpPr>
        <p:spPr bwMode="auto">
          <a:xfrm flipV="1">
            <a:off x="4800600" y="1219200"/>
            <a:ext cx="1524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" y="1219200"/>
            <a:ext cx="8315116" cy="357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70504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388424" y="6245225"/>
            <a:ext cx="298376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68B173E-DE97-4BCD-A532-62C86A28FF93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cs-CZ" altLang="en-US" sz="1400" dirty="0"/>
          </a:p>
        </p:txBody>
      </p:sp>
      <p:sp>
        <p:nvSpPr>
          <p:cNvPr id="11267" name="Line 2"/>
          <p:cNvSpPr>
            <a:spLocks noChangeShapeType="1"/>
          </p:cNvSpPr>
          <p:nvPr/>
        </p:nvSpPr>
        <p:spPr bwMode="auto">
          <a:xfrm>
            <a:off x="838200" y="6629400"/>
            <a:ext cx="80010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395288" y="260350"/>
            <a:ext cx="8497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en-US" sz="4000" b="1" dirty="0">
                <a:solidFill>
                  <a:schemeClr val="tx2"/>
                </a:solidFill>
              </a:rPr>
              <a:t>Celkové příjmy </a:t>
            </a:r>
            <a:r>
              <a:rPr lang="cs-CZ" altLang="en-US" sz="3900" b="1" dirty="0">
                <a:solidFill>
                  <a:schemeClr val="tx2"/>
                </a:solidFill>
              </a:rPr>
              <a:t>= 105.039 tis. Kč</a:t>
            </a:r>
            <a:endParaRPr lang="en-US" altLang="en-US" sz="3900" dirty="0">
              <a:solidFill>
                <a:schemeClr val="tx2"/>
              </a:solidFill>
            </a:endParaRPr>
          </a:p>
        </p:txBody>
      </p:sp>
      <p:sp>
        <p:nvSpPr>
          <p:cNvPr id="11269" name="Line 4"/>
          <p:cNvSpPr>
            <a:spLocks noChangeShapeType="1"/>
          </p:cNvSpPr>
          <p:nvPr/>
        </p:nvSpPr>
        <p:spPr bwMode="auto">
          <a:xfrm flipV="1">
            <a:off x="4800600" y="1219200"/>
            <a:ext cx="15240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12429" name="Obrázek 124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219200"/>
            <a:ext cx="7854788" cy="465807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0FA46BB-4526-4A96-8D10-F305F00B6E3C}" type="slidenum">
              <a:rPr lang="cs-CZ" altLang="en-US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cs-CZ" altLang="en-US" sz="140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cs-CZ" altLang="en-US" sz="4000" b="1" dirty="0">
                <a:solidFill>
                  <a:schemeClr val="tx1"/>
                </a:solidFill>
              </a:rPr>
            </a:br>
            <a:br>
              <a:rPr lang="cs-CZ" altLang="en-US" sz="4000" b="1" dirty="0">
                <a:solidFill>
                  <a:schemeClr val="tx1"/>
                </a:solidFill>
              </a:rPr>
            </a:br>
            <a:r>
              <a:rPr lang="cs-CZ" altLang="en-US" sz="4000" b="1" dirty="0">
                <a:solidFill>
                  <a:schemeClr val="tx1"/>
                </a:solidFill>
              </a:rPr>
              <a:t>Rozpočtované výdaje</a:t>
            </a:r>
            <a:br>
              <a:rPr lang="cs-CZ" altLang="en-US" sz="4000" b="1" dirty="0">
                <a:solidFill>
                  <a:schemeClr val="tx1"/>
                </a:solidFill>
              </a:rPr>
            </a:br>
            <a:r>
              <a:rPr lang="cs-CZ" altLang="en-US" sz="2400" b="1" dirty="0">
                <a:solidFill>
                  <a:schemeClr val="tx1"/>
                </a:solidFill>
              </a:rPr>
              <a:t>na rok 2020</a:t>
            </a:r>
            <a:br>
              <a:rPr lang="cs-CZ" altLang="en-US" sz="2400" b="1" dirty="0">
                <a:solidFill>
                  <a:schemeClr val="tx1"/>
                </a:solidFill>
              </a:rPr>
            </a:br>
            <a:br>
              <a:rPr lang="cs-CZ" altLang="en-US" sz="2000" b="1" dirty="0">
                <a:solidFill>
                  <a:schemeClr val="tx1"/>
                </a:solidFill>
              </a:rPr>
            </a:br>
            <a:br>
              <a:rPr lang="cs-CZ" altLang="en-US" sz="2000" b="1" dirty="0">
                <a:solidFill>
                  <a:schemeClr val="tx1"/>
                </a:solidFill>
              </a:rPr>
            </a:br>
            <a:br>
              <a:rPr lang="cs-CZ" altLang="en-US" sz="2000" b="1" dirty="0">
                <a:solidFill>
                  <a:schemeClr val="tx1"/>
                </a:solidFill>
              </a:rPr>
            </a:br>
            <a:endParaRPr lang="en-US" altLang="en-US" sz="1600" b="1" dirty="0">
              <a:solidFill>
                <a:schemeClr val="tx1"/>
              </a:solidFill>
            </a:endParaRPr>
          </a:p>
        </p:txBody>
      </p:sp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076700"/>
            <a:ext cx="124777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11958</TotalTime>
  <Words>814</Words>
  <Application>Microsoft Office PowerPoint</Application>
  <PresentationFormat>Předvádění na obrazovce (4:3)</PresentationFormat>
  <Paragraphs>104</Paragraphs>
  <Slides>20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Výchozí návrh</vt:lpstr>
      <vt:lpstr>  Rozpočet města Police nad Metují na rok 2020    </vt:lpstr>
      <vt:lpstr>Prezentace aplikace PowerPoint</vt:lpstr>
      <vt:lpstr>  Rozpočtované příjmy na rok 2020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Rozpočtované výdaje na rok 2020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   </vt:lpstr>
      <vt:lpstr>Prezentace aplikace PowerPoint</vt:lpstr>
    </vt:vector>
  </TitlesOfParts>
  <Company>GUSEPPE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Matyska</dc:creator>
  <cp:lastModifiedBy>Ištoková Helena Ing.</cp:lastModifiedBy>
  <cp:revision>713</cp:revision>
  <dcterms:created xsi:type="dcterms:W3CDTF">2004-12-01T11:03:57Z</dcterms:created>
  <dcterms:modified xsi:type="dcterms:W3CDTF">2020-02-25T08:32:49Z</dcterms:modified>
</cp:coreProperties>
</file>