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402" r:id="rId2"/>
    <p:sldId id="431" r:id="rId3"/>
    <p:sldId id="422" r:id="rId4"/>
    <p:sldId id="432" r:id="rId5"/>
    <p:sldId id="403" r:id="rId6"/>
    <p:sldId id="429" r:id="rId7"/>
    <p:sldId id="466" r:id="rId8"/>
    <p:sldId id="502" r:id="rId9"/>
    <p:sldId id="425" r:id="rId10"/>
    <p:sldId id="406" r:id="rId11"/>
    <p:sldId id="505" r:id="rId12"/>
    <p:sldId id="468" r:id="rId13"/>
    <p:sldId id="488" r:id="rId14"/>
    <p:sldId id="426" r:id="rId15"/>
    <p:sldId id="470" r:id="rId16"/>
    <p:sldId id="487" r:id="rId17"/>
    <p:sldId id="433" r:id="rId18"/>
    <p:sldId id="434" r:id="rId19"/>
    <p:sldId id="501" r:id="rId20"/>
    <p:sldId id="472" r:id="rId21"/>
    <p:sldId id="496" r:id="rId22"/>
    <p:sldId id="498" r:id="rId23"/>
    <p:sldId id="475" r:id="rId24"/>
    <p:sldId id="499" r:id="rId25"/>
    <p:sldId id="476" r:id="rId26"/>
    <p:sldId id="477" r:id="rId27"/>
    <p:sldId id="451" r:id="rId28"/>
    <p:sldId id="490" r:id="rId29"/>
    <p:sldId id="491" r:id="rId30"/>
    <p:sldId id="506" r:id="rId31"/>
    <p:sldId id="436" r:id="rId32"/>
    <p:sldId id="437" r:id="rId33"/>
  </p:sldIdLst>
  <p:sldSz cx="9144000" cy="6858000" type="screen4x3"/>
  <p:notesSz cx="6669088" cy="9928225"/>
  <p:defaultTextStyle>
    <a:defPPr>
      <a:defRPr lang="cs-CZ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00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99" autoAdjust="0"/>
    <p:restoredTop sz="92967" autoAdjust="0"/>
  </p:normalViewPr>
  <p:slideViewPr>
    <p:cSldViewPr>
      <p:cViewPr>
        <p:scale>
          <a:sx n="80" d="100"/>
          <a:sy n="80" d="100"/>
        </p:scale>
        <p:origin x="-2430" y="-6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1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1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1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A8C839-D6DB-4379-B9CF-8149EA0ED8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06849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Klepnutím lze upravit styly předlohy textu.</a:t>
            </a:r>
          </a:p>
          <a:p>
            <a:pPr lvl="1"/>
            <a:r>
              <a:rPr lang="en-US" noProof="0" smtClean="0"/>
              <a:t>Druhá úroveň</a:t>
            </a:r>
          </a:p>
          <a:p>
            <a:pPr lvl="2"/>
            <a:r>
              <a:rPr lang="en-US" noProof="0" smtClean="0"/>
              <a:t>Třetí úroveň</a:t>
            </a:r>
          </a:p>
          <a:p>
            <a:pPr lvl="3"/>
            <a:r>
              <a:rPr lang="en-US" noProof="0" smtClean="0"/>
              <a:t>Čtvrtá úroveň</a:t>
            </a:r>
          </a:p>
          <a:p>
            <a:pPr lvl="4"/>
            <a:r>
              <a:rPr lang="en-US" noProof="0" smtClean="0"/>
              <a:t>Pátá úroveň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1338"/>
            <a:ext cx="288925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C00029-3807-4618-8BA1-FD9E71378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27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CFE7563-7556-4108-805A-D0628313D6E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BF4D236-F5A3-45EF-8545-45C45DAF4774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874B7BE-4F01-437D-9055-AEA525A78387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3855F7-0C2E-48A5-8498-572AE33BB4C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302E049-62F0-45C4-86A6-F42D214DB9DA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73E036E-95F2-42ED-A659-38168B87E42D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1D87A66-3118-49E8-ACE5-FE836B1E819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A989525-5A64-47BD-9986-269F822911D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512D875-9EAA-428A-98C8-0D924439DA9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4DF47E9-2A11-4210-8A45-01A82C942A89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667F16B-9C3B-418F-A58A-36C305A1CE7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E21BFC8-8CB0-4A6C-93F2-B7A48531493A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71AA87B-5D3E-4255-942D-CEF30845030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23</a:t>
            </a:fld>
            <a:endParaRPr lang="en-US" altLang="en-US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D15090-180A-4245-9293-D4364679D450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FC56370-BD43-4E57-B52F-536644EC5BB5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0E73276-F10C-408E-A3B6-C72D028D1910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26</a:t>
            </a:fld>
            <a:endParaRPr lang="en-US" altLang="en-US" smtClean="0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B716AC2-BA79-4A2A-8335-2221B4EDD77A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27</a:t>
            </a:fld>
            <a:endParaRPr lang="en-US" alt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22724E-2A59-4342-B6F1-F5101E35469F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28</a:t>
            </a:fld>
            <a:endParaRPr lang="en-US" altLang="en-US" smtClean="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E3EEFE1-48AA-4F0B-9A02-57ED1AC96918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29</a:t>
            </a:fld>
            <a:endParaRPr lang="en-US" altLang="en-US" smtClean="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D4AD1DB-751D-4DB8-B75A-2B695C65C2C8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30</a:t>
            </a:fld>
            <a:endParaRPr lang="en-US" altLang="en-US" smtClean="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F22CD3A-347B-4655-B97A-A105EF91D3C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32</a:t>
            </a:fld>
            <a:endParaRPr lang="en-US" altLang="en-US" smtClean="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AA0B4EC-77E3-4E42-B6BD-8AFFD0499E3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A905035-F85E-4166-8D83-7BCA0CFD0043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CA8C9C0-CE74-48C5-8252-7BF1BCD42936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4D444A3-4A9F-4B01-A08A-AAC2C7EC356C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D49DDC9-0CCB-4EAC-A583-B33CE01C0D50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6D6F221-B53C-4B72-89E2-75B9A4B8535E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218184E-7848-49F2-8154-0BBF572ECF18}" type="slidenum">
              <a:rPr lang="en-US" altLang="en-US" smtClean="0"/>
              <a:pPr algn="r" eaLnBrk="1" hangingPunct="1"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54075" y="744538"/>
            <a:ext cx="4964113" cy="3724275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E13D32-7707-4750-BC6E-BEEEDE5EE2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0580137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33325-C430-4210-B4DE-9439ECBE58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601654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455E0-3219-48BE-B9E8-B87AC046088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559225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9C72F-FBB1-455F-B4A8-39759BE8B6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8957820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1E740-C173-4ACF-A482-B9CA65CEF4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10628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42D7C-AEF4-407C-A0DC-C956E628E5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6097712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82FE3-00FF-41BA-B752-1F623C4A99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865147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C49E9-0713-49A5-98BC-2758FF9E66E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98083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B818E6-7698-477A-9D10-7546E839AF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674712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9B803-9366-481B-AD81-EBD3CD9185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046135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08C12-D6A9-4C14-BA8D-46D29EBC9A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074509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styly předlohy textu.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85E2860B-D44C-471D-98F8-C36BC65CE14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323850" cy="6858000"/>
          </a:xfrm>
          <a:prstGeom prst="rect">
            <a:avLst/>
          </a:prstGeom>
          <a:gradFill rotWithShape="1">
            <a:gsLst>
              <a:gs pos="0">
                <a:srgbClr val="AA6600"/>
              </a:gs>
              <a:gs pos="50000">
                <a:srgbClr val="FF9900"/>
              </a:gs>
              <a:gs pos="100000">
                <a:srgbClr val="AA66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395288" y="981075"/>
            <a:ext cx="8443912" cy="9525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33" name="Line 10"/>
          <p:cNvSpPr>
            <a:spLocks noChangeShapeType="1"/>
          </p:cNvSpPr>
          <p:nvPr userDrawn="1"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pic>
        <p:nvPicPr>
          <p:cNvPr id="1034" name="Picture 11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234950"/>
            <a:ext cx="611187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DEA5099-F4B7-4C86-B6BB-588B4B204C3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cs-CZ" altLang="en-US" sz="140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>R</a:t>
            </a:r>
            <a:r>
              <a:rPr lang="cs-CZ" altLang="en-US" b="1" dirty="0" smtClean="0">
                <a:solidFill>
                  <a:schemeClr val="tx1"/>
                </a:solidFill>
              </a:rPr>
              <a:t>ozpočet města</a:t>
            </a: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3200" b="1" dirty="0" smtClean="0">
                <a:solidFill>
                  <a:srgbClr val="FF3300"/>
                </a:solidFill>
              </a:rPr>
              <a:t>Police nad Metují</a:t>
            </a:r>
            <a:r>
              <a:rPr lang="cs-CZ" altLang="en-US" sz="3600" b="1" dirty="0" smtClean="0">
                <a:solidFill>
                  <a:schemeClr val="tx1"/>
                </a:solidFill>
              </a:rPr>
              <a:t/>
            </a:r>
            <a:br>
              <a:rPr lang="cs-CZ" altLang="en-US" sz="3600" b="1" dirty="0" smtClean="0">
                <a:solidFill>
                  <a:schemeClr val="tx1"/>
                </a:solidFill>
              </a:rPr>
            </a:br>
            <a:r>
              <a:rPr lang="cs-CZ" altLang="en-US" sz="2400" b="1" dirty="0" smtClean="0">
                <a:solidFill>
                  <a:schemeClr val="tx1"/>
                </a:solidFill>
              </a:rPr>
              <a:t>na rok 2015</a:t>
            </a:r>
            <a:br>
              <a:rPr lang="cs-CZ" altLang="en-US" sz="24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endParaRPr lang="en-US" alt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42B85AD-9361-4DFA-A4B3-5EF7057F3B57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cs-CZ" altLang="en-US" sz="1400" smtClean="0"/>
          </a:p>
        </p:txBody>
      </p:sp>
      <p:sp>
        <p:nvSpPr>
          <p:cNvPr id="1331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 smtClean="0">
                <a:solidFill>
                  <a:srgbClr val="FF0000"/>
                </a:solidFill>
              </a:rPr>
              <a:t>73.375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331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0246" name="Obdélník 9"/>
          <p:cNvSpPr>
            <a:spLocks noChangeArrowheads="1"/>
          </p:cNvSpPr>
          <p:nvPr/>
        </p:nvSpPr>
        <p:spPr bwMode="auto">
          <a:xfrm>
            <a:off x="588169" y="3861048"/>
            <a:ext cx="8424862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cs-CZ" sz="1600" b="1" dirty="0" smtClean="0">
                <a:solidFill>
                  <a:srgbClr val="FF0000"/>
                </a:solidFill>
              </a:rPr>
              <a:t>Celkové </a:t>
            </a:r>
            <a:r>
              <a:rPr lang="cs-CZ" sz="1600" b="1" dirty="0">
                <a:solidFill>
                  <a:srgbClr val="FF0000"/>
                </a:solidFill>
              </a:rPr>
              <a:t>navrhované výdaje jsou o </a:t>
            </a:r>
            <a:r>
              <a:rPr lang="cs-CZ" sz="1600" b="1" dirty="0" smtClean="0">
                <a:solidFill>
                  <a:srgbClr val="FF0000"/>
                </a:solidFill>
              </a:rPr>
              <a:t>30.551 </a:t>
            </a:r>
            <a:r>
              <a:rPr lang="cs-CZ" sz="1600" b="1" dirty="0" err="1">
                <a:solidFill>
                  <a:srgbClr val="FF0000"/>
                </a:solidFill>
              </a:rPr>
              <a:t>tis.Kč</a:t>
            </a:r>
            <a:r>
              <a:rPr lang="cs-CZ" sz="1600" b="1" dirty="0">
                <a:solidFill>
                  <a:srgbClr val="FF0000"/>
                </a:solidFill>
              </a:rPr>
              <a:t> </a:t>
            </a:r>
            <a:r>
              <a:rPr lang="cs-CZ" sz="1600" b="1" dirty="0" smtClean="0">
                <a:solidFill>
                  <a:srgbClr val="FF0000"/>
                </a:solidFill>
              </a:rPr>
              <a:t>nižší </a:t>
            </a:r>
            <a:r>
              <a:rPr lang="cs-CZ" sz="1600" b="1" dirty="0">
                <a:solidFill>
                  <a:srgbClr val="FF0000"/>
                </a:solidFill>
              </a:rPr>
              <a:t>než skutek v </a:t>
            </a:r>
            <a:r>
              <a:rPr lang="cs-CZ" sz="1600" b="1" dirty="0" smtClean="0">
                <a:solidFill>
                  <a:srgbClr val="FF0000"/>
                </a:solidFill>
              </a:rPr>
              <a:t>r.2014 (z toho činí 17 mil. Kč konsolidační výdaje).</a:t>
            </a:r>
            <a:endParaRPr lang="cs-CZ" sz="1600" b="1" dirty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cs-CZ" sz="1600" b="1" dirty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cs-CZ" sz="1600" b="1" dirty="0">
                <a:solidFill>
                  <a:srgbClr val="FF0000"/>
                </a:solidFill>
              </a:rPr>
              <a:t>Zahrnuté investice ve výši </a:t>
            </a:r>
            <a:r>
              <a:rPr lang="cs-CZ" sz="1600" b="1" dirty="0" smtClean="0">
                <a:solidFill>
                  <a:srgbClr val="FF0000"/>
                </a:solidFill>
              </a:rPr>
              <a:t>14.996 </a:t>
            </a:r>
            <a:r>
              <a:rPr lang="cs-CZ" sz="1600" b="1" dirty="0" err="1" smtClean="0">
                <a:solidFill>
                  <a:srgbClr val="FF0000"/>
                </a:solidFill>
              </a:rPr>
              <a:t>tis.Kč</a:t>
            </a:r>
            <a:endParaRPr lang="cs-CZ" sz="160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endParaRPr lang="cs-CZ" sz="1600" b="1" dirty="0" smtClean="0">
              <a:solidFill>
                <a:srgbClr val="FF000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cs-CZ" sz="1600" b="1" dirty="0" smtClean="0">
                <a:solidFill>
                  <a:srgbClr val="FF0000"/>
                </a:solidFill>
              </a:rPr>
              <a:t>Proti roku 2014 se zahajuje splácení úvěru na zateplení ZŠ</a:t>
            </a:r>
          </a:p>
          <a:p>
            <a:pPr algn="l">
              <a:defRPr/>
            </a:pPr>
            <a:endParaRPr lang="cs-CZ" sz="1600" b="1" strike="sngStrike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034" y="1167340"/>
            <a:ext cx="8698490" cy="2000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4A95C918-5F8C-4C88-A8B7-BD09349E7FA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cs-CZ" altLang="en-US" sz="1400" smtClean="0"/>
          </a:p>
        </p:txBody>
      </p:sp>
      <p:sp>
        <p:nvSpPr>
          <p:cNvPr id="1433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 smtClean="0">
                <a:solidFill>
                  <a:srgbClr val="FF0000"/>
                </a:solidFill>
              </a:rPr>
              <a:t>73.375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434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186250"/>
            <a:ext cx="7953375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D7D0902-5F70-4C1F-A268-EEE0CE9FF8F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cs-CZ" altLang="en-US" sz="1400" smtClean="0"/>
          </a:p>
        </p:txBody>
      </p:sp>
      <p:sp>
        <p:nvSpPr>
          <p:cNvPr id="1536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 smtClean="0">
                <a:solidFill>
                  <a:srgbClr val="FF0000"/>
                </a:solidFill>
              </a:rPr>
              <a:t>73.375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536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5366" name="TextovéPole 8"/>
          <p:cNvSpPr txBox="1">
            <a:spLocks noChangeArrowheads="1"/>
          </p:cNvSpPr>
          <p:nvPr/>
        </p:nvSpPr>
        <p:spPr bwMode="auto">
          <a:xfrm>
            <a:off x="6075363" y="4992688"/>
            <a:ext cx="238125" cy="261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100" b="1"/>
              <a:t>*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204" y="1398918"/>
            <a:ext cx="8662092" cy="40665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11188" y="5589240"/>
            <a:ext cx="82819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1200" dirty="0" smtClean="0"/>
              <a:t>2015 - Realizace kabin na víceúčelovém hřišti</a:t>
            </a:r>
          </a:p>
          <a:p>
            <a:pPr eaLnBrk="1" hangingPunct="1">
              <a:spcBef>
                <a:spcPct val="0"/>
              </a:spcBef>
            </a:pPr>
            <a:r>
              <a:rPr lang="cs-CZ" altLang="en-US" sz="1200" dirty="0" smtClean="0"/>
              <a:t>2014 – zametací stroj</a:t>
            </a:r>
            <a:endParaRPr lang="cs-CZ" altLang="en-US" sz="105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4D79FEC-A4D0-4A97-9525-F42F380EB272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cs-CZ" altLang="en-US" sz="1400" smtClean="0"/>
          </a:p>
        </p:txBody>
      </p:sp>
      <p:sp>
        <p:nvSpPr>
          <p:cNvPr id="1638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3600" b="1" dirty="0">
                <a:solidFill>
                  <a:schemeClr val="tx2"/>
                </a:solidFill>
              </a:rPr>
              <a:t>Celkové výdaje = </a:t>
            </a:r>
            <a:r>
              <a:rPr lang="cs-CZ" altLang="en-US" sz="3600" b="1" dirty="0" smtClean="0">
                <a:solidFill>
                  <a:srgbClr val="FF0000"/>
                </a:solidFill>
              </a:rPr>
              <a:t>73.375 </a:t>
            </a:r>
            <a:r>
              <a:rPr lang="cs-CZ" altLang="en-US" sz="3600" b="1" dirty="0" err="1">
                <a:solidFill>
                  <a:srgbClr val="FF0000"/>
                </a:solidFill>
              </a:rPr>
              <a:t>tis.Kč</a:t>
            </a:r>
            <a:endParaRPr lang="en-US" altLang="en-US" sz="3600" dirty="0">
              <a:solidFill>
                <a:srgbClr val="FF0000"/>
              </a:solidFill>
            </a:endParaRPr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04" y="1302651"/>
            <a:ext cx="8407342" cy="4259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D5DE1F6-85F5-4194-9FD9-243F9736E145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cs-CZ" altLang="en-US" sz="1400" smtClean="0"/>
          </a:p>
        </p:txBody>
      </p:sp>
      <p:sp>
        <p:nvSpPr>
          <p:cNvPr id="1843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– IMŽP</a:t>
            </a:r>
            <a:endParaRPr lang="en-US" altLang="en-US" sz="6600">
              <a:solidFill>
                <a:schemeClr val="tx2"/>
              </a:solidFill>
            </a:endParaRPr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8438" name="Obdélník 8"/>
          <p:cNvSpPr>
            <a:spLocks noChangeArrowheads="1"/>
          </p:cNvSpPr>
          <p:nvPr/>
        </p:nvSpPr>
        <p:spPr bwMode="auto">
          <a:xfrm>
            <a:off x="474896" y="4653136"/>
            <a:ext cx="842486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1400" b="1" dirty="0" smtClean="0"/>
              <a:t>Pokles výdajů v kapitole Územní rozvoj, je ten že v roce 2014 byl pořízen zametací stroj. Příjmy jsou ovlivněny loňským prodejem pozemků.</a:t>
            </a:r>
            <a:endParaRPr lang="cs-CZ" altLang="en-US" sz="1400" b="1" dirty="0"/>
          </a:p>
          <a:p>
            <a:pPr eaLnBrk="1" hangingPunct="1">
              <a:spcBef>
                <a:spcPct val="0"/>
              </a:spcBef>
            </a:pPr>
            <a:endParaRPr lang="cs-CZ" altLang="en-US" sz="14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400" b="1" dirty="0"/>
              <a:t> v kapitole </a:t>
            </a:r>
            <a:r>
              <a:rPr lang="cs-CZ" altLang="en-US" sz="1400" b="1" dirty="0" smtClean="0"/>
              <a:t>Lesy </a:t>
            </a:r>
            <a:r>
              <a:rPr lang="cs-CZ" altLang="en-US" sz="1400" b="1" dirty="0"/>
              <a:t>jsou výdaje konstantní a jsou předpokládány nižší příjmy.</a:t>
            </a:r>
          </a:p>
          <a:p>
            <a:pPr eaLnBrk="1" hangingPunct="1">
              <a:spcBef>
                <a:spcPct val="0"/>
              </a:spcBef>
            </a:pPr>
            <a:endParaRPr lang="cs-CZ" altLang="en-US" sz="14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400" b="1" dirty="0" smtClean="0"/>
              <a:t> Snížení výdajů v kapitole Odpady - V roce 2014 byl realizován projekt BRKO</a:t>
            </a:r>
            <a:endParaRPr lang="cs-CZ" altLang="en-US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303" y="1059948"/>
            <a:ext cx="7563854" cy="3499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57BB14-AC5C-4769-97B1-8B4A006E6E69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cs-CZ" altLang="en-US" sz="1400" smtClean="0"/>
          </a:p>
        </p:txBody>
      </p:sp>
      <p:sp>
        <p:nvSpPr>
          <p:cNvPr id="1945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</a:t>
            </a:r>
            <a:r>
              <a:rPr lang="cs-CZ" altLang="en-US" sz="5400" b="1">
                <a:solidFill>
                  <a:schemeClr val="tx2"/>
                </a:solidFill>
              </a:rPr>
              <a:t> </a:t>
            </a:r>
            <a:r>
              <a:rPr lang="cs-CZ" altLang="en-US" sz="4000" b="1">
                <a:solidFill>
                  <a:schemeClr val="tx2"/>
                </a:solidFill>
              </a:rPr>
              <a:t>– CKV</a:t>
            </a:r>
            <a:endParaRPr lang="en-US" altLang="en-US" sz="4800">
              <a:solidFill>
                <a:schemeClr val="tx2"/>
              </a:solidFill>
            </a:endParaRPr>
          </a:p>
        </p:txBody>
      </p:sp>
      <p:sp>
        <p:nvSpPr>
          <p:cNvPr id="1946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9462" name="TextovéPole 6"/>
          <p:cNvSpPr txBox="1">
            <a:spLocks noChangeArrowheads="1"/>
          </p:cNvSpPr>
          <p:nvPr/>
        </p:nvSpPr>
        <p:spPr bwMode="auto">
          <a:xfrm>
            <a:off x="4838701" y="973075"/>
            <a:ext cx="4305300" cy="592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/>
              <a:t>Infocentrum</a:t>
            </a:r>
            <a:r>
              <a:rPr lang="cs-CZ" altLang="en-US" sz="1300" dirty="0"/>
              <a:t> </a:t>
            </a:r>
            <a:r>
              <a:rPr lang="cs-CZ" altLang="en-US" sz="1300" dirty="0" smtClean="0"/>
              <a:t>Nárůst výdajů je ovlivněn dovybavením nového prostoru IC vč. výměny </a:t>
            </a:r>
            <a:r>
              <a:rPr lang="cs-CZ" altLang="en-US" sz="1300" dirty="0" err="1" smtClean="0"/>
              <a:t>pc</a:t>
            </a:r>
            <a:r>
              <a:rPr lang="cs-CZ" altLang="en-US" sz="1300" dirty="0" smtClean="0"/>
              <a:t> a nákupu kopírky.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Divadlo </a:t>
            </a:r>
            <a:r>
              <a:rPr lang="cs-CZ" altLang="en-US" sz="1300" dirty="0"/>
              <a:t>– </a:t>
            </a:r>
            <a:r>
              <a:rPr lang="cs-CZ" altLang="en-US" sz="1300" dirty="0" smtClean="0"/>
              <a:t>Navýšení výdajů na mzdy(+113 </a:t>
            </a:r>
            <a:r>
              <a:rPr lang="cs-CZ" altLang="en-US" sz="1300" dirty="0" err="1" smtClean="0"/>
              <a:t>tis.Kč</a:t>
            </a:r>
            <a:r>
              <a:rPr lang="cs-CZ" altLang="en-US" sz="1300" dirty="0" smtClean="0"/>
              <a:t>), o protipožární nástřik na jevišti. Přidání počtu kulturních akcí ovlivní jak výdaje tak příjmy (vč. </a:t>
            </a:r>
            <a:r>
              <a:rPr lang="cs-CZ" altLang="en-US" sz="1300" dirty="0" err="1" smtClean="0"/>
              <a:t>profi</a:t>
            </a:r>
            <a:r>
              <a:rPr lang="cs-CZ" altLang="en-US" sz="1300" dirty="0" smtClean="0"/>
              <a:t> divadla).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Kino</a:t>
            </a:r>
            <a:r>
              <a:rPr lang="cs-CZ" altLang="en-US" sz="1300" dirty="0" smtClean="0"/>
              <a:t> </a:t>
            </a:r>
            <a:r>
              <a:rPr lang="cs-CZ" altLang="en-US" sz="1300" dirty="0"/>
              <a:t>bylo samo financovatelné v r.2011 a v r.2012 -50tis.Kč a v r.2013 -30 </a:t>
            </a:r>
            <a:r>
              <a:rPr lang="cs-CZ" altLang="en-US" sz="1300" dirty="0" err="1"/>
              <a:t>tis.Kč</a:t>
            </a:r>
            <a:r>
              <a:rPr lang="cs-CZ" altLang="en-US" sz="1300" dirty="0"/>
              <a:t> </a:t>
            </a:r>
            <a:r>
              <a:rPr lang="cs-CZ" altLang="en-US" sz="1300" dirty="0" smtClean="0"/>
              <a:t>, a v r.2014 -8 </a:t>
            </a:r>
            <a:r>
              <a:rPr lang="cs-CZ" altLang="en-US" sz="1300" dirty="0" err="1" smtClean="0"/>
              <a:t>tis.Kč</a:t>
            </a:r>
            <a:r>
              <a:rPr lang="cs-CZ" altLang="en-US" sz="1300" dirty="0" smtClean="0"/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Pellyho </a:t>
            </a:r>
            <a:r>
              <a:rPr lang="cs-CZ" altLang="en-US" sz="1300" b="1" dirty="0"/>
              <a:t>domy </a:t>
            </a:r>
            <a:r>
              <a:rPr lang="cs-CZ" altLang="en-US" sz="1300" dirty="0"/>
              <a:t>– </a:t>
            </a:r>
            <a:r>
              <a:rPr lang="cs-CZ" altLang="en-US" sz="1300" dirty="0" smtClean="0"/>
              <a:t>navýšení příjmů za pronájmy. Zvýšení </a:t>
            </a:r>
            <a:r>
              <a:rPr lang="cs-CZ" altLang="en-US" sz="1300" dirty="0"/>
              <a:t>výdajů ve mzdách </a:t>
            </a:r>
            <a:r>
              <a:rPr lang="cs-CZ" altLang="en-US" sz="1300" dirty="0" smtClean="0"/>
              <a:t>(+119tis.Kč</a:t>
            </a:r>
            <a:r>
              <a:rPr lang="cs-CZ" altLang="en-US" sz="1300" dirty="0"/>
              <a:t>) </a:t>
            </a:r>
            <a:r>
              <a:rPr lang="cs-CZ" altLang="en-US" sz="1300" dirty="0" smtClean="0"/>
              <a:t>+ 100 </a:t>
            </a:r>
            <a:r>
              <a:rPr lang="cs-CZ" altLang="en-US" sz="1300" dirty="0" err="1"/>
              <a:t>tis.Kč</a:t>
            </a:r>
            <a:r>
              <a:rPr lang="cs-CZ" altLang="en-US" sz="1300" dirty="0"/>
              <a:t> na dovybavení prostor na sále a v zázemí, věšáky šatna, přenosné </a:t>
            </a:r>
            <a:r>
              <a:rPr lang="cs-CZ" altLang="en-US" sz="1300" dirty="0" smtClean="0"/>
              <a:t>plátno.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Kultura</a:t>
            </a:r>
            <a:r>
              <a:rPr lang="cs-CZ" altLang="en-US" sz="1300" dirty="0" smtClean="0"/>
              <a:t>  </a:t>
            </a:r>
            <a:r>
              <a:rPr lang="cs-CZ" altLang="en-US" sz="1300" dirty="0"/>
              <a:t>- </a:t>
            </a:r>
            <a:r>
              <a:rPr lang="cs-CZ" altLang="en-US" sz="1300" dirty="0" smtClean="0"/>
              <a:t>Rozšíření počtu kulturních akcí sebou nese nepatrné navýšení výdajů proti 2014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MPM</a:t>
            </a:r>
            <a:r>
              <a:rPr lang="cs-CZ" altLang="en-US" sz="1300" dirty="0" smtClean="0"/>
              <a:t> </a:t>
            </a:r>
            <a:r>
              <a:rPr lang="cs-CZ" altLang="en-US" sz="1300" dirty="0"/>
              <a:t>– </a:t>
            </a:r>
            <a:r>
              <a:rPr lang="cs-CZ" altLang="en-US" sz="1300" dirty="0" smtClean="0"/>
              <a:t>Výdaje na nákup zabezpečovacího systému, protipožárních čidel. Nákup plotteru. Výdaje na upomínkové předměty.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 smtClean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300" b="1" u="sng" dirty="0" smtClean="0"/>
              <a:t>Sport</a:t>
            </a:r>
            <a:r>
              <a:rPr lang="cs-CZ" altLang="en-US" sz="1300" dirty="0" smtClean="0"/>
              <a:t> – Výdaje na krytí ztráty koupaliště, revize sportovišť, dovybavení nového zázemí </a:t>
            </a:r>
            <a:r>
              <a:rPr lang="cs-CZ" altLang="en-US" sz="1300" dirty="0" err="1" smtClean="0"/>
              <a:t>víceúčel.hřiště</a:t>
            </a:r>
            <a:r>
              <a:rPr lang="cs-CZ" altLang="en-US" sz="1300" dirty="0" smtClean="0"/>
              <a:t>., mzdy v </a:t>
            </a:r>
            <a:r>
              <a:rPr lang="cs-CZ" altLang="en-US" sz="1300" dirty="0" err="1" smtClean="0"/>
              <a:t>celoroce</a:t>
            </a:r>
            <a:endParaRPr lang="cs-CZ" altLang="en-US" sz="1300" dirty="0" smtClean="0"/>
          </a:p>
          <a:p>
            <a:pPr algn="just" eaLnBrk="1" hangingPunct="1">
              <a:spcBef>
                <a:spcPct val="0"/>
              </a:spcBef>
              <a:buFontTx/>
              <a:buNone/>
            </a:pPr>
            <a:endParaRPr lang="cs-CZ" altLang="en-US" sz="13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400" b="1" dirty="0" smtClean="0">
                <a:solidFill>
                  <a:srgbClr val="FF0000"/>
                </a:solidFill>
              </a:rPr>
              <a:t>Celkem </a:t>
            </a:r>
            <a:r>
              <a:rPr lang="cs-CZ" altLang="en-US" sz="1400" b="1" dirty="0">
                <a:solidFill>
                  <a:srgbClr val="FF0000"/>
                </a:solidFill>
              </a:rPr>
              <a:t>výdaje na </a:t>
            </a:r>
            <a:r>
              <a:rPr lang="cs-CZ" altLang="en-US" sz="1400" b="1" dirty="0" smtClean="0">
                <a:solidFill>
                  <a:srgbClr val="FF0000"/>
                </a:solidFill>
              </a:rPr>
              <a:t>CKV zvýšeny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400" b="1" dirty="0" smtClean="0">
                <a:solidFill>
                  <a:srgbClr val="FF0000"/>
                </a:solidFill>
              </a:rPr>
              <a:t> </a:t>
            </a:r>
            <a:r>
              <a:rPr lang="cs-CZ" altLang="en-US" sz="1400" b="1" dirty="0">
                <a:solidFill>
                  <a:srgbClr val="FF0000"/>
                </a:solidFill>
              </a:rPr>
              <a:t>o </a:t>
            </a:r>
            <a:r>
              <a:rPr lang="cs-CZ" altLang="en-US" sz="1400" b="1" dirty="0" smtClean="0">
                <a:solidFill>
                  <a:srgbClr val="FF0000"/>
                </a:solidFill>
              </a:rPr>
              <a:t>2 082 </a:t>
            </a:r>
            <a:r>
              <a:rPr lang="cs-CZ" altLang="en-US" sz="1400" b="1" dirty="0" err="1">
                <a:solidFill>
                  <a:srgbClr val="FF0000"/>
                </a:solidFill>
              </a:rPr>
              <a:t>tis.Kč</a:t>
            </a:r>
            <a:r>
              <a:rPr lang="cs-CZ" altLang="en-US" sz="1400" b="1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645" y="1046302"/>
            <a:ext cx="4400611" cy="5541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0386D6A-7F49-47F3-9F88-3BF9F7C84D91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cs-CZ" altLang="en-US" sz="1400" smtClean="0"/>
          </a:p>
        </p:txBody>
      </p:sp>
      <p:sp>
        <p:nvSpPr>
          <p:cNvPr id="20484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85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400" b="1">
                <a:solidFill>
                  <a:schemeClr val="tx2"/>
                </a:solidFill>
              </a:rPr>
              <a:t>– </a:t>
            </a:r>
            <a:r>
              <a:rPr lang="cs-CZ" altLang="en-US" sz="3600" b="1">
                <a:solidFill>
                  <a:schemeClr val="tx2"/>
                </a:solidFill>
              </a:rPr>
              <a:t>příspěvkové organizace</a:t>
            </a:r>
            <a:endParaRPr lang="en-US" altLang="en-US" sz="6000">
              <a:solidFill>
                <a:schemeClr val="tx2"/>
              </a:solidFill>
            </a:endParaRPr>
          </a:p>
        </p:txBody>
      </p:sp>
      <p:sp>
        <p:nvSpPr>
          <p:cNvPr id="20486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6621058" y="2852936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*</a:t>
            </a:r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29" y="1140209"/>
            <a:ext cx="8377042" cy="4441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ovéPole 4"/>
          <p:cNvSpPr txBox="1"/>
          <p:nvPr/>
        </p:nvSpPr>
        <p:spPr>
          <a:xfrm>
            <a:off x="486344" y="5836622"/>
            <a:ext cx="25699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200" dirty="0" smtClean="0">
                <a:solidFill>
                  <a:srgbClr val="FF0000"/>
                </a:solidFill>
              </a:rPr>
              <a:t>*</a:t>
            </a:r>
            <a:r>
              <a:rPr lang="cs-CZ" sz="1200" dirty="0" smtClean="0"/>
              <a:t> včetně 90 tis. Kč - úroky z úvěru</a:t>
            </a:r>
            <a:endParaRPr lang="cs-CZ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870106B-BCDB-4C22-AC93-D80D66457F94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cs-CZ" altLang="en-US" sz="1400" smtClean="0"/>
          </a:p>
        </p:txBody>
      </p:sp>
      <p:sp>
        <p:nvSpPr>
          <p:cNvPr id="22531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400" b="1">
                <a:solidFill>
                  <a:schemeClr val="tx2"/>
                </a:solidFill>
              </a:rPr>
              <a:t>– </a:t>
            </a:r>
            <a:r>
              <a:rPr lang="cs-CZ" altLang="en-US" sz="3600" b="1">
                <a:solidFill>
                  <a:schemeClr val="tx2"/>
                </a:solidFill>
              </a:rPr>
              <a:t>Mandátní účet</a:t>
            </a:r>
            <a:endParaRPr lang="en-US" altLang="en-US" sz="6000">
              <a:solidFill>
                <a:schemeClr val="tx2"/>
              </a:solidFill>
            </a:endParaRPr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026800"/>
            <a:ext cx="6770817" cy="5595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30F229E-3EED-470E-BA97-175A59BF4412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cs-CZ" altLang="en-US" sz="1400" dirty="0" smtClean="0"/>
          </a:p>
        </p:txBody>
      </p:sp>
      <p:sp>
        <p:nvSpPr>
          <p:cNvPr id="2355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400" b="1">
                <a:solidFill>
                  <a:schemeClr val="tx2"/>
                </a:solidFill>
              </a:rPr>
              <a:t>– </a:t>
            </a:r>
            <a:r>
              <a:rPr lang="cs-CZ" altLang="en-US" sz="3600" b="1">
                <a:solidFill>
                  <a:schemeClr val="tx2"/>
                </a:solidFill>
              </a:rPr>
              <a:t>ostatní</a:t>
            </a:r>
            <a:endParaRPr lang="en-US" altLang="en-US" sz="6000">
              <a:solidFill>
                <a:schemeClr val="tx2"/>
              </a:solidFill>
            </a:endParaRPr>
          </a:p>
        </p:txBody>
      </p:sp>
      <p:sp>
        <p:nvSpPr>
          <p:cNvPr id="2355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4582" name="TextovéPole 6"/>
          <p:cNvSpPr txBox="1">
            <a:spLocks noChangeArrowheads="1"/>
          </p:cNvSpPr>
          <p:nvPr/>
        </p:nvSpPr>
        <p:spPr bwMode="auto">
          <a:xfrm>
            <a:off x="5976938" y="1557338"/>
            <a:ext cx="3059112" cy="4185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 smtClean="0"/>
              <a:t>Sociální péče </a:t>
            </a:r>
            <a:r>
              <a:rPr lang="cs-CZ" altLang="en-US" sz="1400" dirty="0" smtClean="0"/>
              <a:t> </a:t>
            </a:r>
            <a:r>
              <a:rPr lang="cs-CZ" altLang="en-US" sz="1400" dirty="0"/>
              <a:t>- rozpočet na úrovni </a:t>
            </a:r>
            <a:r>
              <a:rPr lang="cs-CZ" altLang="en-US" sz="1400" dirty="0" smtClean="0"/>
              <a:t>r.2014</a:t>
            </a:r>
            <a:endParaRPr lang="cs-CZ" altLang="en-US" sz="1400" dirty="0"/>
          </a:p>
          <a:p>
            <a:pPr eaLnBrk="1" hangingPunct="1">
              <a:spcBef>
                <a:spcPct val="0"/>
              </a:spcBef>
            </a:pPr>
            <a:endParaRPr lang="cs-CZ" altLang="en-U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/>
              <a:t>MP </a:t>
            </a:r>
            <a:r>
              <a:rPr lang="cs-CZ" altLang="en-US" sz="1400" dirty="0"/>
              <a:t>– rozpočet na úrovni </a:t>
            </a:r>
            <a:r>
              <a:rPr lang="cs-CZ" altLang="en-US" sz="1400" dirty="0" smtClean="0"/>
              <a:t>r.2014</a:t>
            </a:r>
            <a:endParaRPr lang="cs-CZ" altLang="en-US" sz="1400" dirty="0"/>
          </a:p>
          <a:p>
            <a:pPr eaLnBrk="1" hangingPunct="1">
              <a:spcBef>
                <a:spcPct val="0"/>
              </a:spcBef>
            </a:pPr>
            <a:endParaRPr lang="cs-CZ" altLang="en-U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/>
              <a:t>Hasiči - </a:t>
            </a:r>
            <a:r>
              <a:rPr lang="cs-CZ" altLang="en-US" sz="1400" dirty="0"/>
              <a:t> </a:t>
            </a:r>
            <a:r>
              <a:rPr lang="cs-CZ" altLang="en-US" sz="1400" dirty="0" smtClean="0"/>
              <a:t>Navýšení mzdových prostředků. Úprava Land Rover pro zásahy.</a:t>
            </a:r>
            <a:endParaRPr lang="cs-CZ" altLang="en-US" sz="1400" dirty="0"/>
          </a:p>
          <a:p>
            <a:pPr eaLnBrk="1" hangingPunct="1">
              <a:spcBef>
                <a:spcPct val="0"/>
              </a:spcBef>
            </a:pPr>
            <a:endParaRPr lang="cs-CZ" altLang="en-U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/>
              <a:t>Měsíčník</a:t>
            </a:r>
            <a:r>
              <a:rPr lang="cs-CZ" altLang="en-US" sz="1400" dirty="0"/>
              <a:t>- </a:t>
            </a:r>
            <a:r>
              <a:rPr lang="cs-CZ" altLang="en-US" sz="1400" dirty="0" smtClean="0"/>
              <a:t>Změna tiskárny – úspora 80 tis.</a:t>
            </a:r>
            <a:endParaRPr lang="cs-CZ" altLang="en-US" sz="1400" dirty="0"/>
          </a:p>
          <a:p>
            <a:pPr eaLnBrk="1" hangingPunct="1">
              <a:spcBef>
                <a:spcPct val="0"/>
              </a:spcBef>
            </a:pPr>
            <a:endParaRPr lang="cs-CZ" altLang="en-US" sz="1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400" b="1" u="sng" dirty="0"/>
              <a:t>Městský úřad</a:t>
            </a:r>
            <a:r>
              <a:rPr lang="cs-CZ" altLang="en-US" sz="1400" dirty="0"/>
              <a:t>  -  nárůst v položkách </a:t>
            </a:r>
          </a:p>
          <a:p>
            <a:pPr eaLnBrk="1" hangingPunct="1">
              <a:spcBef>
                <a:spcPct val="0"/>
              </a:spcBef>
            </a:pPr>
            <a:r>
              <a:rPr lang="cs-CZ" altLang="en-US" sz="1400" dirty="0"/>
              <a:t> mzdy + </a:t>
            </a:r>
            <a:r>
              <a:rPr lang="cs-CZ" altLang="en-US" sz="1400" dirty="0" smtClean="0"/>
              <a:t>odvody </a:t>
            </a:r>
            <a:r>
              <a:rPr lang="cs-CZ" altLang="en-US" sz="1100" dirty="0" smtClean="0"/>
              <a:t>(Nový pracovník na IMŽP)</a:t>
            </a:r>
            <a:r>
              <a:rPr lang="cs-CZ" altLang="en-US" sz="1400" dirty="0" smtClean="0"/>
              <a:t>	 </a:t>
            </a:r>
            <a:r>
              <a:rPr lang="cs-CZ" altLang="en-US" sz="1400" dirty="0"/>
              <a:t>	+ </a:t>
            </a:r>
            <a:r>
              <a:rPr lang="cs-CZ" altLang="en-US" sz="1400" dirty="0" smtClean="0"/>
              <a:t>473 </a:t>
            </a:r>
            <a:r>
              <a:rPr lang="cs-CZ" altLang="en-US" sz="1400" dirty="0" err="1" smtClean="0"/>
              <a:t>tis.Kč</a:t>
            </a:r>
            <a:endParaRPr lang="cs-CZ" altLang="en-US" sz="1400" dirty="0" smtClean="0"/>
          </a:p>
          <a:p>
            <a:pPr eaLnBrk="1" hangingPunct="1">
              <a:spcBef>
                <a:spcPct val="0"/>
              </a:spcBef>
              <a:buNone/>
            </a:pPr>
            <a:endParaRPr lang="cs-CZ" altLang="en-US" sz="1400" dirty="0"/>
          </a:p>
          <a:p>
            <a:pPr eaLnBrk="1" hangingPunct="1">
              <a:spcBef>
                <a:spcPct val="0"/>
              </a:spcBef>
            </a:pPr>
            <a:r>
              <a:rPr lang="cs-CZ" altLang="en-US" sz="1400" dirty="0"/>
              <a:t> </a:t>
            </a:r>
            <a:r>
              <a:rPr lang="cs-CZ" altLang="en-US" sz="1400" dirty="0" smtClean="0"/>
              <a:t>Náhrada všech PC </a:t>
            </a:r>
            <a:r>
              <a:rPr lang="cs-CZ" altLang="en-US" sz="1400" dirty="0" err="1" smtClean="0"/>
              <a:t>vč.OS</a:t>
            </a:r>
            <a:r>
              <a:rPr lang="cs-CZ" altLang="en-US" sz="1400" dirty="0" smtClean="0"/>
              <a:t> WIN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cs-CZ" altLang="en-US" sz="1400" dirty="0" smtClean="0"/>
              <a:t>		+ 160 tis. Kč</a:t>
            </a:r>
            <a:endParaRPr lang="cs-CZ" altLang="en-US" sz="200" dirty="0"/>
          </a:p>
          <a:p>
            <a:pPr eaLnBrk="1" hangingPunct="1">
              <a:spcBef>
                <a:spcPct val="0"/>
              </a:spcBef>
            </a:pPr>
            <a:endParaRPr lang="cs-CZ" altLang="en-US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46" y="1172244"/>
            <a:ext cx="5210566" cy="53753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5D1900B-4C39-4FFB-9C75-DCD12757825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cs-CZ" altLang="en-US" sz="1400" smtClean="0"/>
          </a:p>
        </p:txBody>
      </p:sp>
      <p:sp>
        <p:nvSpPr>
          <p:cNvPr id="2457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400" b="1">
                <a:solidFill>
                  <a:schemeClr val="tx2"/>
                </a:solidFill>
              </a:rPr>
              <a:t>– </a:t>
            </a:r>
            <a:r>
              <a:rPr lang="cs-CZ" altLang="en-US" sz="3600" b="1">
                <a:solidFill>
                  <a:schemeClr val="tx2"/>
                </a:solidFill>
              </a:rPr>
              <a:t>Granty</a:t>
            </a:r>
            <a:endParaRPr lang="en-US" altLang="en-US" sz="6000">
              <a:solidFill>
                <a:schemeClr val="tx2"/>
              </a:solidFill>
            </a:endParaRPr>
          </a:p>
        </p:txBody>
      </p:sp>
      <p:sp>
        <p:nvSpPr>
          <p:cNvPr id="2458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1510" name="TextovéPole 6"/>
          <p:cNvSpPr txBox="1">
            <a:spLocks noChangeArrowheads="1"/>
          </p:cNvSpPr>
          <p:nvPr/>
        </p:nvSpPr>
        <p:spPr bwMode="auto">
          <a:xfrm>
            <a:off x="395288" y="1339850"/>
            <a:ext cx="8748712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defRPr/>
            </a:pPr>
            <a:r>
              <a:rPr lang="cs-CZ" sz="2000" dirty="0" smtClean="0"/>
              <a:t>Na grantový program je vyčleněno celkem </a:t>
            </a:r>
            <a:r>
              <a:rPr lang="cs-CZ" sz="2800" b="1" dirty="0" smtClean="0">
                <a:solidFill>
                  <a:srgbClr val="FF0000"/>
                </a:solidFill>
              </a:rPr>
              <a:t>1.800 </a:t>
            </a:r>
            <a:r>
              <a:rPr lang="cs-CZ" sz="2800" b="1" dirty="0" err="1" smtClean="0">
                <a:solidFill>
                  <a:srgbClr val="FF0000"/>
                </a:solidFill>
              </a:rPr>
              <a:t>tis.Kč</a:t>
            </a:r>
            <a:r>
              <a:rPr lang="cs-CZ" sz="2000" dirty="0" smtClean="0"/>
              <a:t> a to takto :</a:t>
            </a:r>
          </a:p>
          <a:p>
            <a:pPr algn="l" eaLnBrk="1" hangingPunct="1">
              <a:defRPr/>
            </a:pPr>
            <a:endParaRPr lang="cs-CZ" sz="2000" dirty="0" smtClean="0"/>
          </a:p>
          <a:p>
            <a:pPr marL="1028700" lvl="1" algn="l" eaLnBrk="1" hangingPunct="1">
              <a:buFont typeface="Wingdings" pitchFamily="2" charset="2"/>
              <a:buChar char="Ø"/>
              <a:defRPr/>
            </a:pPr>
            <a:r>
              <a:rPr lang="cs-CZ" sz="2000" dirty="0" smtClean="0"/>
              <a:t>Účelové přiděleno 			1.000 </a:t>
            </a:r>
            <a:r>
              <a:rPr lang="cs-CZ" sz="2000" dirty="0" err="1" smtClean="0"/>
              <a:t>tis.Kč</a:t>
            </a:r>
            <a:endParaRPr lang="cs-CZ" sz="2000" dirty="0" smtClean="0"/>
          </a:p>
          <a:p>
            <a:pPr marL="1943100" lvl="3" indent="-285750" algn="l" eaLnBrk="1" hangingPunct="1">
              <a:buFont typeface="Wingdings" pitchFamily="2" charset="2"/>
              <a:buChar char="§"/>
              <a:defRPr/>
            </a:pPr>
            <a:r>
              <a:rPr lang="cs-CZ" sz="2000" dirty="0" smtClean="0"/>
              <a:t>Sport				   735 </a:t>
            </a:r>
            <a:r>
              <a:rPr lang="cs-CZ" sz="2000" dirty="0" err="1" smtClean="0"/>
              <a:t>tis.Kč</a:t>
            </a:r>
            <a:r>
              <a:rPr lang="cs-CZ" sz="2000" dirty="0" smtClean="0"/>
              <a:t>	</a:t>
            </a:r>
          </a:p>
          <a:p>
            <a:pPr marL="1943100" lvl="3" indent="-285750" algn="l" eaLnBrk="1" hangingPunct="1">
              <a:buFont typeface="Wingdings" pitchFamily="2" charset="2"/>
              <a:buChar char="§"/>
              <a:defRPr/>
            </a:pPr>
            <a:r>
              <a:rPr lang="cs-CZ" sz="2000" dirty="0" smtClean="0"/>
              <a:t>Kultura			   212 </a:t>
            </a:r>
            <a:r>
              <a:rPr lang="cs-CZ" sz="2000" dirty="0" err="1" smtClean="0"/>
              <a:t>tis.Kč</a:t>
            </a:r>
            <a:r>
              <a:rPr lang="cs-CZ" sz="2000" dirty="0" smtClean="0"/>
              <a:t>	</a:t>
            </a:r>
          </a:p>
          <a:p>
            <a:pPr marL="1943100" lvl="3" indent="-285750" algn="l" eaLnBrk="1" hangingPunct="1">
              <a:buFont typeface="Wingdings" pitchFamily="2" charset="2"/>
              <a:buChar char="§"/>
              <a:defRPr/>
            </a:pPr>
            <a:r>
              <a:rPr lang="cs-CZ" sz="2000" dirty="0" smtClean="0"/>
              <a:t>Sociální oblast			     53 </a:t>
            </a:r>
            <a:r>
              <a:rPr lang="cs-CZ" sz="2000" dirty="0" err="1" smtClean="0"/>
              <a:t>tis.Kč</a:t>
            </a:r>
            <a:endParaRPr lang="cs-CZ" sz="2000" dirty="0" smtClean="0"/>
          </a:p>
          <a:p>
            <a:pPr marL="1657350" lvl="3" indent="0" algn="l" eaLnBrk="1" hangingPunct="1">
              <a:defRPr/>
            </a:pPr>
            <a:endParaRPr lang="cs-CZ" sz="2000" dirty="0" smtClean="0"/>
          </a:p>
          <a:p>
            <a:pPr marL="1085850" lvl="1" algn="l" eaLnBrk="1" hangingPunct="1">
              <a:buFont typeface="Wingdings" pitchFamily="2" charset="2"/>
              <a:buChar char="Ø"/>
              <a:defRPr/>
            </a:pPr>
            <a:r>
              <a:rPr lang="cs-CZ" sz="2000" dirty="0" smtClean="0"/>
              <a:t>Rezerva na granty v </a:t>
            </a:r>
            <a:r>
              <a:rPr lang="cs-CZ" sz="2000" dirty="0" err="1" smtClean="0"/>
              <a:t>II.pololetí</a:t>
            </a:r>
            <a:r>
              <a:rPr lang="cs-CZ" sz="2000" dirty="0" smtClean="0"/>
              <a:t> 2015	  800 </a:t>
            </a:r>
            <a:r>
              <a:rPr lang="cs-CZ" sz="2000" dirty="0" err="1" smtClean="0"/>
              <a:t>tis.Kč</a:t>
            </a:r>
            <a:endParaRPr lang="cs-CZ" sz="20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D7A5B9B-14DE-4B68-B138-8C69C8531379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en-US" sz="1400" smtClean="0"/>
          </a:p>
        </p:txBody>
      </p:sp>
      <p:sp>
        <p:nvSpPr>
          <p:cNvPr id="307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Rozpočet </a:t>
            </a:r>
            <a:r>
              <a:rPr lang="cs-CZ" altLang="en-US" sz="4000" b="1" dirty="0" smtClean="0">
                <a:solidFill>
                  <a:schemeClr val="tx2"/>
                </a:solidFill>
              </a:rPr>
              <a:t>2015</a:t>
            </a:r>
            <a:endParaRPr lang="en-US" altLang="en-US" sz="4400" dirty="0">
              <a:solidFill>
                <a:schemeClr val="tx2"/>
              </a:solidFill>
            </a:endParaRPr>
          </a:p>
        </p:txBody>
      </p:sp>
      <p:sp>
        <p:nvSpPr>
          <p:cNvPr id="307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8" name="Text Box 5"/>
          <p:cNvSpPr txBox="1">
            <a:spLocks noChangeArrowheads="1"/>
          </p:cNvSpPr>
          <p:nvPr/>
        </p:nvSpPr>
        <p:spPr bwMode="auto">
          <a:xfrm>
            <a:off x="468313" y="1125538"/>
            <a:ext cx="7958137" cy="4370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800" b="1" dirty="0"/>
              <a:t>Rozpočet je navrhován jako schodkový s celkovými </a:t>
            </a:r>
            <a:r>
              <a:rPr lang="cs-CZ" altLang="en-US" sz="1800" b="1" dirty="0" smtClean="0"/>
              <a:t>příjmy, výdaji a financováním </a:t>
            </a:r>
            <a:r>
              <a:rPr lang="cs-CZ" altLang="en-US" sz="1800" b="1" dirty="0"/>
              <a:t>ve výši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8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2800" b="1" dirty="0" smtClean="0">
                <a:solidFill>
                  <a:srgbClr val="FF3300"/>
                </a:solidFill>
              </a:rPr>
              <a:t>73.375 </a:t>
            </a:r>
            <a:r>
              <a:rPr lang="cs-CZ" altLang="en-US" sz="2800" b="1" dirty="0" err="1">
                <a:solidFill>
                  <a:srgbClr val="FF3300"/>
                </a:solidFill>
              </a:rPr>
              <a:t>tis.Kč</a:t>
            </a:r>
            <a:r>
              <a:rPr lang="cs-CZ" altLang="en-US" sz="2800" b="1" dirty="0">
                <a:solidFill>
                  <a:srgbClr val="FF3300"/>
                </a:solidFill>
              </a:rPr>
              <a:t>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4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400" b="1" dirty="0" smtClean="0">
                <a:solidFill>
                  <a:srgbClr val="FF3300"/>
                </a:solidFill>
              </a:rPr>
              <a:t>(103.927 </a:t>
            </a:r>
            <a:r>
              <a:rPr lang="cs-CZ" altLang="en-US" sz="1400" b="1" dirty="0">
                <a:solidFill>
                  <a:srgbClr val="FF3300"/>
                </a:solidFill>
              </a:rPr>
              <a:t>tis</a:t>
            </a:r>
            <a:r>
              <a:rPr lang="cs-CZ" altLang="en-US" sz="1400" b="1" dirty="0" smtClean="0">
                <a:solidFill>
                  <a:srgbClr val="FF3300"/>
                </a:solidFill>
              </a:rPr>
              <a:t>. Kč </a:t>
            </a:r>
            <a:r>
              <a:rPr lang="cs-CZ" altLang="en-US" sz="1400" b="1" dirty="0">
                <a:solidFill>
                  <a:srgbClr val="FF3300"/>
                </a:solidFill>
              </a:rPr>
              <a:t>skutek </a:t>
            </a:r>
            <a:r>
              <a:rPr lang="cs-CZ" altLang="en-US" sz="1400" b="1" dirty="0" smtClean="0">
                <a:solidFill>
                  <a:srgbClr val="FF3300"/>
                </a:solidFill>
              </a:rPr>
              <a:t>r.2014)</a:t>
            </a:r>
            <a:endParaRPr lang="cs-CZ" altLang="en-US" sz="14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1600" dirty="0"/>
              <a:t>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en-US" sz="1600" dirty="0"/>
              <a:t>Celkové příjmy nestačí na pokrytí rozpočtovaných výdajů a rozdíl je pokryt zapojením přebytku hospodaření </a:t>
            </a:r>
            <a:r>
              <a:rPr lang="cs-CZ" altLang="en-US" sz="1600" dirty="0" smtClean="0"/>
              <a:t>z roku 2014 </a:t>
            </a:r>
            <a:r>
              <a:rPr lang="cs-CZ" altLang="en-US" sz="1600" dirty="0"/>
              <a:t>ve výši </a:t>
            </a:r>
            <a:r>
              <a:rPr lang="cs-CZ" altLang="en-US" sz="1600" dirty="0" smtClean="0"/>
              <a:t>7.710 </a:t>
            </a:r>
            <a:r>
              <a:rPr lang="cs-CZ" altLang="en-US" sz="1600" dirty="0" err="1"/>
              <a:t>tis.Kč</a:t>
            </a:r>
            <a:r>
              <a:rPr lang="cs-CZ" altLang="en-US" sz="1600" dirty="0"/>
              <a:t> a </a:t>
            </a:r>
            <a:r>
              <a:rPr lang="cs-CZ" altLang="en-US" sz="1600" dirty="0" smtClean="0"/>
              <a:t>provozním revolvingovým úvěrem </a:t>
            </a:r>
            <a:r>
              <a:rPr lang="cs-CZ" altLang="en-US" sz="1600" dirty="0"/>
              <a:t>ve výši </a:t>
            </a:r>
            <a:r>
              <a:rPr lang="cs-CZ" altLang="en-US" sz="1600" dirty="0" smtClean="0"/>
              <a:t>1.154 </a:t>
            </a:r>
            <a:r>
              <a:rPr lang="cs-CZ" altLang="en-US" sz="1600" dirty="0" err="1"/>
              <a:t>tis.Kč</a:t>
            </a:r>
            <a:r>
              <a:rPr lang="cs-CZ" altLang="en-US" sz="1600" dirty="0"/>
              <a:t>, </a:t>
            </a:r>
            <a:r>
              <a:rPr lang="cs-CZ" altLang="en-US" sz="1600" b="1" u="sng" dirty="0"/>
              <a:t>při navrhovaných investicích ve výši </a:t>
            </a:r>
            <a:r>
              <a:rPr lang="cs-CZ" altLang="en-US" sz="1600" b="1" u="sng" dirty="0" smtClean="0"/>
              <a:t>14.996 </a:t>
            </a:r>
            <a:r>
              <a:rPr lang="cs-CZ" altLang="en-US" sz="1600" b="1" u="sng" dirty="0" err="1" smtClean="0"/>
              <a:t>tis.Kč</a:t>
            </a:r>
            <a:endParaRPr lang="cs-CZ" altLang="en-US" sz="1600" b="1" u="sng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6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1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167C4D6-6BAF-41AE-97DA-39296D26E4DA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cs-CZ" altLang="en-US" sz="1400" smtClean="0"/>
          </a:p>
        </p:txBody>
      </p:sp>
      <p:sp>
        <p:nvSpPr>
          <p:cNvPr id="2560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Výdaje </a:t>
            </a:r>
            <a:r>
              <a:rPr lang="cs-CZ" altLang="en-US" sz="1800" b="1" dirty="0">
                <a:solidFill>
                  <a:schemeClr val="tx2"/>
                </a:solidFill>
              </a:rPr>
              <a:t>– </a:t>
            </a:r>
            <a:r>
              <a:rPr lang="cs-CZ" altLang="en-US" sz="2800" b="1" dirty="0">
                <a:solidFill>
                  <a:schemeClr val="tx2"/>
                </a:solidFill>
              </a:rPr>
              <a:t>Granty – Sport – </a:t>
            </a:r>
            <a:r>
              <a:rPr lang="cs-CZ" altLang="en-US" sz="2800" b="1" dirty="0" smtClean="0">
                <a:solidFill>
                  <a:schemeClr val="tx2"/>
                </a:solidFill>
              </a:rPr>
              <a:t>735 </a:t>
            </a:r>
            <a:r>
              <a:rPr lang="cs-CZ" altLang="en-US" sz="2800" b="1" dirty="0" err="1">
                <a:solidFill>
                  <a:schemeClr val="tx2"/>
                </a:solidFill>
              </a:rPr>
              <a:t>tis.Kč</a:t>
            </a:r>
            <a:endParaRPr lang="en-US" altLang="en-US" sz="6000" dirty="0">
              <a:solidFill>
                <a:schemeClr val="tx2"/>
              </a:solidFill>
            </a:endParaRPr>
          </a:p>
        </p:txBody>
      </p:sp>
      <p:sp>
        <p:nvSpPr>
          <p:cNvPr id="2560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78" y="1031469"/>
            <a:ext cx="7610730" cy="5548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A8DE9BB-D880-452D-9F18-919C11E3217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cs-CZ" altLang="en-US" sz="1400" smtClean="0"/>
          </a:p>
        </p:txBody>
      </p:sp>
      <p:sp>
        <p:nvSpPr>
          <p:cNvPr id="2662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Výdaje </a:t>
            </a:r>
            <a:r>
              <a:rPr lang="cs-CZ" altLang="en-US" sz="1800" b="1" dirty="0">
                <a:solidFill>
                  <a:schemeClr val="tx2"/>
                </a:solidFill>
              </a:rPr>
              <a:t>– </a:t>
            </a:r>
            <a:r>
              <a:rPr lang="cs-CZ" altLang="en-US" sz="2800" b="1" dirty="0">
                <a:solidFill>
                  <a:schemeClr val="tx2"/>
                </a:solidFill>
              </a:rPr>
              <a:t>Granty – Sport – </a:t>
            </a:r>
            <a:r>
              <a:rPr lang="cs-CZ" altLang="en-US" sz="2800" b="1" dirty="0" smtClean="0">
                <a:solidFill>
                  <a:schemeClr val="tx2"/>
                </a:solidFill>
              </a:rPr>
              <a:t>735 </a:t>
            </a:r>
            <a:r>
              <a:rPr lang="cs-CZ" altLang="en-US" sz="2800" b="1" dirty="0" err="1">
                <a:solidFill>
                  <a:schemeClr val="tx2"/>
                </a:solidFill>
              </a:rPr>
              <a:t>tis.Kč</a:t>
            </a:r>
            <a:endParaRPr lang="en-US" altLang="en-US" sz="6000" dirty="0">
              <a:solidFill>
                <a:schemeClr val="tx2"/>
              </a:solidFill>
            </a:endParaRPr>
          </a:p>
        </p:txBody>
      </p:sp>
      <p:sp>
        <p:nvSpPr>
          <p:cNvPr id="2662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11" y="1213742"/>
            <a:ext cx="8241329" cy="3849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AC2C791-801B-433F-B200-A67CA28AB99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cs-CZ" altLang="en-US" sz="1400" smtClean="0"/>
          </a:p>
        </p:txBody>
      </p:sp>
      <p:sp>
        <p:nvSpPr>
          <p:cNvPr id="27651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Výdaje </a:t>
            </a:r>
            <a:r>
              <a:rPr lang="cs-CZ" altLang="en-US" sz="1800" b="1" dirty="0">
                <a:solidFill>
                  <a:schemeClr val="tx2"/>
                </a:solidFill>
              </a:rPr>
              <a:t>– </a:t>
            </a:r>
            <a:r>
              <a:rPr lang="cs-CZ" altLang="en-US" sz="2800" b="1" dirty="0">
                <a:solidFill>
                  <a:schemeClr val="tx2"/>
                </a:solidFill>
              </a:rPr>
              <a:t>Granty – Sport – </a:t>
            </a:r>
            <a:r>
              <a:rPr lang="cs-CZ" altLang="en-US" sz="2800" b="1" dirty="0" smtClean="0">
                <a:solidFill>
                  <a:schemeClr val="tx2"/>
                </a:solidFill>
              </a:rPr>
              <a:t>735 </a:t>
            </a:r>
            <a:r>
              <a:rPr lang="cs-CZ" altLang="en-US" sz="2800" b="1" dirty="0" err="1">
                <a:solidFill>
                  <a:schemeClr val="tx2"/>
                </a:solidFill>
              </a:rPr>
              <a:t>tis.Kč</a:t>
            </a:r>
            <a:endParaRPr lang="en-US" altLang="en-US" sz="6000" dirty="0">
              <a:solidFill>
                <a:schemeClr val="tx2"/>
              </a:solidFill>
            </a:endParaRPr>
          </a:p>
        </p:txBody>
      </p:sp>
      <p:sp>
        <p:nvSpPr>
          <p:cNvPr id="27653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529" y="1122179"/>
            <a:ext cx="8078943" cy="4619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43B2601D-5A31-414E-AEE6-852D4CC2EAE8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cs-CZ" altLang="en-US" sz="1400" smtClean="0"/>
          </a:p>
        </p:txBody>
      </p:sp>
      <p:sp>
        <p:nvSpPr>
          <p:cNvPr id="2867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Výdaje </a:t>
            </a:r>
            <a:r>
              <a:rPr lang="cs-CZ" altLang="en-US" sz="2400" b="1" dirty="0">
                <a:solidFill>
                  <a:schemeClr val="tx2"/>
                </a:solidFill>
              </a:rPr>
              <a:t>– Granty – Kultura – </a:t>
            </a:r>
            <a:r>
              <a:rPr lang="cs-CZ" altLang="en-US" sz="2400" b="1" dirty="0" smtClean="0">
                <a:solidFill>
                  <a:schemeClr val="tx2"/>
                </a:solidFill>
              </a:rPr>
              <a:t>212 </a:t>
            </a:r>
            <a:r>
              <a:rPr lang="cs-CZ" altLang="en-US" sz="2400" b="1" dirty="0" err="1">
                <a:solidFill>
                  <a:schemeClr val="tx2"/>
                </a:solidFill>
              </a:rPr>
              <a:t>tis.Kč</a:t>
            </a:r>
            <a:endParaRPr lang="en-US" altLang="en-US" sz="6000" dirty="0">
              <a:solidFill>
                <a:schemeClr val="tx2"/>
              </a:solidFill>
            </a:endParaRPr>
          </a:p>
        </p:txBody>
      </p:sp>
      <p:sp>
        <p:nvSpPr>
          <p:cNvPr id="2867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129" y="1169761"/>
            <a:ext cx="8323742" cy="4809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13BE0FE-977D-47DB-B8B4-B8148826EFE3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cs-CZ" altLang="en-US" sz="1400" smtClean="0"/>
          </a:p>
        </p:txBody>
      </p:sp>
      <p:sp>
        <p:nvSpPr>
          <p:cNvPr id="2969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Výdaje </a:t>
            </a:r>
            <a:r>
              <a:rPr lang="cs-CZ" altLang="en-US" sz="2400" b="1" dirty="0">
                <a:solidFill>
                  <a:schemeClr val="tx2"/>
                </a:solidFill>
              </a:rPr>
              <a:t>– Granty – Kultura – </a:t>
            </a:r>
            <a:r>
              <a:rPr lang="cs-CZ" altLang="en-US" sz="2400" b="1" dirty="0" smtClean="0">
                <a:solidFill>
                  <a:schemeClr val="tx2"/>
                </a:solidFill>
              </a:rPr>
              <a:t>212 </a:t>
            </a:r>
            <a:r>
              <a:rPr lang="cs-CZ" altLang="en-US" sz="2400" b="1" dirty="0" err="1">
                <a:solidFill>
                  <a:schemeClr val="tx2"/>
                </a:solidFill>
              </a:rPr>
              <a:t>tis.Kč</a:t>
            </a:r>
            <a:endParaRPr lang="en-US" altLang="en-US" sz="6000" dirty="0">
              <a:solidFill>
                <a:schemeClr val="tx2"/>
              </a:solidFill>
            </a:endParaRPr>
          </a:p>
        </p:txBody>
      </p:sp>
      <p:sp>
        <p:nvSpPr>
          <p:cNvPr id="2970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329" y="1121595"/>
            <a:ext cx="7841342" cy="4953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209A781-2796-4462-A6DA-E02F977387ED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cs-CZ" altLang="en-US" sz="1400" smtClean="0"/>
          </a:p>
        </p:txBody>
      </p:sp>
      <p:sp>
        <p:nvSpPr>
          <p:cNvPr id="3072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Výdaje </a:t>
            </a:r>
            <a:r>
              <a:rPr lang="cs-CZ" altLang="en-US" sz="2400" b="1" dirty="0">
                <a:solidFill>
                  <a:schemeClr val="tx2"/>
                </a:solidFill>
              </a:rPr>
              <a:t>– Granty – Sociální oblast – </a:t>
            </a:r>
            <a:r>
              <a:rPr lang="cs-CZ" altLang="en-US" sz="2400" b="1" dirty="0" smtClean="0">
                <a:solidFill>
                  <a:schemeClr val="tx2"/>
                </a:solidFill>
              </a:rPr>
              <a:t>53 </a:t>
            </a:r>
            <a:r>
              <a:rPr lang="cs-CZ" altLang="en-US" sz="2400" b="1" dirty="0" err="1">
                <a:solidFill>
                  <a:schemeClr val="tx2"/>
                </a:solidFill>
              </a:rPr>
              <a:t>tis.Kč</a:t>
            </a:r>
            <a:endParaRPr lang="en-US" altLang="en-US" sz="6000" dirty="0">
              <a:solidFill>
                <a:schemeClr val="tx2"/>
              </a:solidFill>
            </a:endParaRPr>
          </a:p>
        </p:txBody>
      </p:sp>
      <p:sp>
        <p:nvSpPr>
          <p:cNvPr id="3072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336" y="1390648"/>
            <a:ext cx="8241329" cy="3047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B7615CB-D83B-4BA0-AE9D-19C9A96F66A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cs-CZ" altLang="en-US" sz="1400" smtClean="0"/>
          </a:p>
        </p:txBody>
      </p:sp>
      <p:sp>
        <p:nvSpPr>
          <p:cNvPr id="3174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Výdaje </a:t>
            </a:r>
            <a:r>
              <a:rPr lang="cs-CZ" altLang="en-US" sz="2000" b="1">
                <a:solidFill>
                  <a:schemeClr val="tx2"/>
                </a:solidFill>
              </a:rPr>
              <a:t>– </a:t>
            </a:r>
            <a:r>
              <a:rPr lang="cs-CZ" altLang="en-US" sz="2800" b="1">
                <a:solidFill>
                  <a:schemeClr val="tx2"/>
                </a:solidFill>
              </a:rPr>
              <a:t>Investice</a:t>
            </a:r>
            <a:endParaRPr lang="en-US" altLang="en-US" sz="5400">
              <a:solidFill>
                <a:schemeClr val="tx2"/>
              </a:solidFill>
            </a:endParaRPr>
          </a:p>
        </p:txBody>
      </p:sp>
      <p:sp>
        <p:nvSpPr>
          <p:cNvPr id="3174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1750" name="TextovéPole 7"/>
          <p:cNvSpPr txBox="1">
            <a:spLocks noChangeArrowheads="1"/>
          </p:cNvSpPr>
          <p:nvPr/>
        </p:nvSpPr>
        <p:spPr bwMode="auto">
          <a:xfrm>
            <a:off x="357188" y="1143000"/>
            <a:ext cx="850106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2000" b="1" dirty="0"/>
              <a:t>Na základě investičního plánu na roky </a:t>
            </a:r>
            <a:r>
              <a:rPr lang="cs-CZ" altLang="en-US" sz="2000" b="1" dirty="0" smtClean="0"/>
              <a:t>2015 </a:t>
            </a:r>
            <a:r>
              <a:rPr lang="cs-CZ" altLang="en-US" sz="2000" b="1" dirty="0"/>
              <a:t>– </a:t>
            </a:r>
            <a:r>
              <a:rPr lang="cs-CZ" altLang="en-US" sz="2000" b="1" dirty="0" smtClean="0"/>
              <a:t>2018 </a:t>
            </a:r>
            <a:r>
              <a:rPr lang="cs-CZ" altLang="en-US" sz="2000" b="1" dirty="0"/>
              <a:t>Rada města navrhuje zařadit do rozpočtu </a:t>
            </a:r>
            <a:r>
              <a:rPr lang="cs-CZ" altLang="en-US" sz="2000" b="1" dirty="0" smtClean="0"/>
              <a:t>roku 2015 </a:t>
            </a:r>
            <a:r>
              <a:rPr lang="cs-CZ" altLang="en-US" sz="2000" b="1" dirty="0"/>
              <a:t>investice v celkové výši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0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en-US" sz="2000" b="1" dirty="0" smtClean="0">
                <a:solidFill>
                  <a:srgbClr val="FF3300"/>
                </a:solidFill>
              </a:rPr>
              <a:t>14.996 </a:t>
            </a:r>
            <a:r>
              <a:rPr lang="cs-CZ" altLang="en-US" sz="2000" b="1" dirty="0" err="1">
                <a:solidFill>
                  <a:srgbClr val="FF3300"/>
                </a:solidFill>
              </a:rPr>
              <a:t>tis.Kč</a:t>
            </a:r>
            <a:endParaRPr lang="cs-CZ" altLang="en-US" sz="2000" b="1" dirty="0">
              <a:solidFill>
                <a:srgbClr val="FF33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2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 dirty="0"/>
              <a:t>K zamezení problému s financováním investic bylo rozdělení investic do rozpočtu rozčleněno takto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en-US" sz="1800" dirty="0"/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en-US" sz="1800" dirty="0"/>
              <a:t>  Investice zařazené přímo do rozpočtu		</a:t>
            </a:r>
            <a:r>
              <a:rPr lang="cs-CZ" altLang="en-US" sz="1800" dirty="0" smtClean="0"/>
              <a:t>14.996  </a:t>
            </a:r>
            <a:r>
              <a:rPr lang="cs-CZ" altLang="en-US" sz="1800" dirty="0" err="1"/>
              <a:t>tis.Kč</a:t>
            </a:r>
            <a:endParaRPr lang="cs-CZ" altLang="en-US" sz="1800" dirty="0"/>
          </a:p>
          <a:p>
            <a:pPr lvl="1" eaLnBrk="1" hangingPunct="1">
              <a:spcBef>
                <a:spcPct val="0"/>
              </a:spcBef>
              <a:buNone/>
            </a:pPr>
            <a:endParaRPr lang="cs-CZ" altLang="en-US" sz="1800" dirty="0"/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en-US" sz="1800" dirty="0"/>
              <a:t> Investice podmíněné získáním </a:t>
            </a:r>
            <a:r>
              <a:rPr lang="cs-CZ" altLang="en-US" sz="1800" dirty="0" smtClean="0"/>
              <a:t>dotace</a:t>
            </a:r>
          </a:p>
          <a:p>
            <a:pPr lvl="1" eaLnBrk="1" hangingPunct="1">
              <a:spcBef>
                <a:spcPct val="0"/>
              </a:spcBef>
              <a:buNone/>
            </a:pPr>
            <a:r>
              <a:rPr lang="cs-CZ" altLang="en-US" sz="1400" dirty="0" smtClean="0"/>
              <a:t>	(komunikace na </a:t>
            </a:r>
            <a:r>
              <a:rPr lang="cs-CZ" altLang="en-US" sz="1400" dirty="0" err="1" smtClean="0"/>
              <a:t>Žděřinu</a:t>
            </a:r>
            <a:r>
              <a:rPr lang="cs-CZ" altLang="en-US" sz="1400" dirty="0" smtClean="0"/>
              <a:t> – vlastní podíl)</a:t>
            </a:r>
            <a:r>
              <a:rPr lang="cs-CZ" altLang="en-US" sz="1800" dirty="0" smtClean="0"/>
              <a:t>	</a:t>
            </a:r>
            <a:r>
              <a:rPr lang="cs-CZ" altLang="en-US" sz="1800" dirty="0"/>
              <a:t>	</a:t>
            </a:r>
            <a:r>
              <a:rPr lang="cs-CZ" altLang="en-US" sz="1800" dirty="0" smtClean="0"/>
              <a:t>   1.000 </a:t>
            </a:r>
            <a:r>
              <a:rPr lang="cs-CZ" altLang="en-US" sz="1800" dirty="0" err="1"/>
              <a:t>tis.Kč</a:t>
            </a:r>
            <a:endParaRPr lang="cs-CZ" altLang="en-US" sz="1800" dirty="0"/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Ø"/>
            </a:pPr>
            <a:endParaRPr lang="cs-CZ" altLang="en-US" sz="1800" dirty="0"/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Ø"/>
            </a:pPr>
            <a:r>
              <a:rPr lang="cs-CZ" altLang="en-US" sz="1800" dirty="0"/>
              <a:t>  </a:t>
            </a:r>
            <a:r>
              <a:rPr lang="cs-CZ" altLang="en-US" sz="1800" dirty="0" smtClean="0"/>
              <a:t>Investice z povinné rezervy ČOV		   2.616 </a:t>
            </a:r>
            <a:r>
              <a:rPr lang="cs-CZ" altLang="en-US" sz="1800" dirty="0" err="1" smtClean="0"/>
              <a:t>tis.Kč</a:t>
            </a:r>
            <a:r>
              <a:rPr lang="cs-CZ" altLang="en-US" sz="1800" dirty="0" smtClean="0"/>
              <a:t>	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cs-CZ" altLang="en-US" sz="1800" dirty="0" smtClean="0"/>
          </a:p>
          <a:p>
            <a:pPr lvl="1" eaLnBrk="1" hangingPunct="1">
              <a:spcBef>
                <a:spcPct val="0"/>
              </a:spcBef>
              <a:buFontTx/>
              <a:buNone/>
            </a:pPr>
            <a:r>
              <a:rPr lang="cs-CZ" altLang="en-US" sz="1100" dirty="0"/>
              <a:t>         (</a:t>
            </a:r>
            <a:r>
              <a:rPr lang="cs-CZ" altLang="en-US" sz="1100" dirty="0" smtClean="0"/>
              <a:t>Dle </a:t>
            </a:r>
            <a:r>
              <a:rPr lang="cs-CZ" altLang="en-US" sz="1100" dirty="0"/>
              <a:t>podmínek dotace a zákona o </a:t>
            </a:r>
            <a:r>
              <a:rPr lang="cs-CZ" altLang="en-US" sz="1100" dirty="0" err="1"/>
              <a:t>VaK</a:t>
            </a:r>
            <a:r>
              <a:rPr lang="cs-CZ" altLang="en-US" sz="1100" dirty="0"/>
              <a:t> - za </a:t>
            </a:r>
            <a:r>
              <a:rPr lang="cs-CZ" altLang="en-US" sz="1100" dirty="0" smtClean="0"/>
              <a:t>roky 2013 </a:t>
            </a:r>
            <a:r>
              <a:rPr lang="cs-CZ" altLang="en-US" sz="1100" dirty="0"/>
              <a:t>a 2014 - </a:t>
            </a:r>
            <a:r>
              <a:rPr lang="cs-CZ" altLang="en-US" sz="1100" dirty="0" smtClean="0"/>
              <a:t>3.016 tis. </a:t>
            </a:r>
            <a:r>
              <a:rPr lang="cs-CZ" altLang="en-US" sz="1100" dirty="0"/>
              <a:t>Kč, rok 2015 odhad 1.500 tis. </a:t>
            </a:r>
            <a:r>
              <a:rPr lang="cs-CZ" altLang="en-US" sz="1100" dirty="0" smtClean="0"/>
              <a:t>Kč – </a:t>
            </a:r>
            <a:r>
              <a:rPr lang="cs-CZ" altLang="en-US" sz="1100" dirty="0" err="1" smtClean="0"/>
              <a:t>tzn.celkem</a:t>
            </a:r>
            <a:r>
              <a:rPr lang="cs-CZ" altLang="en-US" sz="1100" dirty="0" smtClean="0"/>
              <a:t> 4.516 tis. Kč z toho použito ve schválených investicích 1.900 tis. </a:t>
            </a:r>
            <a:r>
              <a:rPr lang="cs-CZ" altLang="en-US" sz="1100" dirty="0"/>
              <a:t>Kč </a:t>
            </a:r>
            <a:r>
              <a:rPr lang="cs-CZ" altLang="en-US" sz="1100" dirty="0" smtClean="0"/>
              <a:t>na akci </a:t>
            </a:r>
            <a:r>
              <a:rPr lang="cs-CZ" altLang="en-US" sz="1100" dirty="0"/>
              <a:t>odvodnění poldrů</a:t>
            </a:r>
            <a:r>
              <a:rPr lang="cs-CZ" altLang="en-US" sz="1100" dirty="0" smtClean="0"/>
              <a:t>)	</a:t>
            </a:r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cs-CZ" altLang="en-US" sz="1100" dirty="0"/>
          </a:p>
          <a:p>
            <a:pPr lvl="1" eaLnBrk="1" hangingPunct="1">
              <a:spcBef>
                <a:spcPct val="0"/>
              </a:spcBef>
              <a:buFontTx/>
              <a:buNone/>
            </a:pPr>
            <a:endParaRPr lang="cs-CZ" altLang="en-US" sz="11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8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en-US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0907A440-FA31-450C-97B3-4CC846BA1873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cs-CZ" altLang="en-US" sz="1400" smtClean="0"/>
          </a:p>
        </p:txBody>
      </p:sp>
      <p:sp>
        <p:nvSpPr>
          <p:cNvPr id="32771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395288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Investice </a:t>
            </a:r>
            <a:r>
              <a:rPr lang="cs-CZ" altLang="en-US" sz="2400" b="1">
                <a:solidFill>
                  <a:schemeClr val="tx2"/>
                </a:solidFill>
              </a:rPr>
              <a:t>– zařazené přímo do rozpočtu </a:t>
            </a:r>
            <a:endParaRPr lang="en-US" altLang="en-US" sz="2800">
              <a:solidFill>
                <a:schemeClr val="tx2"/>
              </a:solidFill>
            </a:endParaRPr>
          </a:p>
        </p:txBody>
      </p:sp>
      <p:sp>
        <p:nvSpPr>
          <p:cNvPr id="32773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560" y="1060494"/>
            <a:ext cx="7917187" cy="5260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bdélník 1"/>
          <p:cNvSpPr/>
          <p:nvPr/>
        </p:nvSpPr>
        <p:spPr>
          <a:xfrm>
            <a:off x="392073" y="6373636"/>
            <a:ext cx="2165978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100" dirty="0" smtClean="0"/>
              <a:t>* PD – projektová dokumentace</a:t>
            </a:r>
            <a:endParaRPr lang="cs-CZ" sz="11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81CE684-92E0-45E9-BCAF-2001CCF9261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cs-CZ" altLang="en-US" sz="1400" smtClean="0"/>
          </a:p>
        </p:txBody>
      </p:sp>
      <p:sp>
        <p:nvSpPr>
          <p:cNvPr id="33795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Investice </a:t>
            </a:r>
            <a:r>
              <a:rPr lang="cs-CZ" altLang="en-US" sz="2400" b="1">
                <a:solidFill>
                  <a:schemeClr val="tx2"/>
                </a:solidFill>
              </a:rPr>
              <a:t>– zařazené přímo do rozpočtu </a:t>
            </a:r>
            <a:endParaRPr lang="en-US" altLang="en-US" sz="2800">
              <a:solidFill>
                <a:schemeClr val="tx2"/>
              </a:solidFill>
            </a:endParaRPr>
          </a:p>
        </p:txBody>
      </p:sp>
      <p:sp>
        <p:nvSpPr>
          <p:cNvPr id="33797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672" y="1340825"/>
            <a:ext cx="8238657" cy="48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695BBCB3-74F3-4B40-AB45-3818637711D0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29</a:t>
            </a:fld>
            <a:endParaRPr lang="cs-CZ" altLang="en-US" sz="1400" smtClean="0"/>
          </a:p>
        </p:txBody>
      </p:sp>
      <p:sp>
        <p:nvSpPr>
          <p:cNvPr id="3481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4821" name="Rectangle 3"/>
          <p:cNvSpPr>
            <a:spLocks noChangeArrowheads="1"/>
          </p:cNvSpPr>
          <p:nvPr/>
        </p:nvSpPr>
        <p:spPr bwMode="auto">
          <a:xfrm>
            <a:off x="395288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Investice </a:t>
            </a:r>
            <a:r>
              <a:rPr lang="cs-CZ" altLang="en-US" sz="2400" b="1">
                <a:solidFill>
                  <a:schemeClr val="tx2"/>
                </a:solidFill>
              </a:rPr>
              <a:t>– zařazené přímo do rozpočtu </a:t>
            </a:r>
            <a:endParaRPr lang="en-US" altLang="en-US" sz="2800">
              <a:solidFill>
                <a:schemeClr val="tx2"/>
              </a:solidFill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6" y="1022181"/>
            <a:ext cx="7838799" cy="557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4FB8C4DA-30C5-4CB1-B74E-B2E223DAAA54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en-US" sz="1400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>Rozpočtované příjmy</a:t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2400" b="1" dirty="0" smtClean="0">
                <a:solidFill>
                  <a:schemeClr val="tx1"/>
                </a:solidFill>
              </a:rPr>
              <a:t>na rok 2015</a:t>
            </a:r>
            <a:br>
              <a:rPr lang="cs-CZ" altLang="en-US" sz="24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endParaRPr lang="en-US" alt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0B78D212-144A-4437-AED2-C86045D6557F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lang="cs-CZ" altLang="en-US" sz="1400" smtClean="0"/>
          </a:p>
        </p:txBody>
      </p:sp>
      <p:sp>
        <p:nvSpPr>
          <p:cNvPr id="3584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395288" y="26670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Investice </a:t>
            </a:r>
            <a:r>
              <a:rPr lang="cs-CZ" altLang="en-US" sz="2400" b="1">
                <a:solidFill>
                  <a:schemeClr val="tx2"/>
                </a:solidFill>
              </a:rPr>
              <a:t>– zařazené přímo do rozpočtu </a:t>
            </a:r>
            <a:endParaRPr lang="en-US" altLang="en-US" sz="2800">
              <a:solidFill>
                <a:schemeClr val="tx2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57" y="1534932"/>
            <a:ext cx="8157086" cy="2060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12AD65D-A9D0-4554-912D-D485B224714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31</a:t>
            </a:fld>
            <a:endParaRPr lang="cs-CZ" altLang="en-US" sz="1400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>Detailní rozpad výdajů</a:t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2400" b="1" dirty="0" smtClean="0">
                <a:solidFill>
                  <a:schemeClr val="tx1"/>
                </a:solidFill>
              </a:rPr>
              <a:t>na rok 2015</a:t>
            </a:r>
            <a:br>
              <a:rPr lang="cs-CZ" altLang="en-US" sz="24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endParaRPr lang="en-US" alt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3891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E697042-8FC4-42CE-993C-FC5E695FD78E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cs-CZ" altLang="en-US" sz="1400" smtClean="0"/>
          </a:p>
        </p:txBody>
      </p:sp>
      <p:sp>
        <p:nvSpPr>
          <p:cNvPr id="39939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39940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Detailní rozpočty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39941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9942" name="TextovéPole 6"/>
          <p:cNvSpPr txBox="1">
            <a:spLocks noChangeArrowheads="1"/>
          </p:cNvSpPr>
          <p:nvPr/>
        </p:nvSpPr>
        <p:spPr bwMode="auto">
          <a:xfrm>
            <a:off x="611188" y="1341438"/>
            <a:ext cx="820896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800" dirty="0"/>
              <a:t>Detailní rozpočty jednotlivých kapitol jsou uvedeny v </a:t>
            </a:r>
            <a:r>
              <a:rPr lang="cs-CZ" altLang="en-US" sz="1800" dirty="0" err="1" smtClean="0"/>
              <a:t>excelovském</a:t>
            </a:r>
            <a:r>
              <a:rPr lang="cs-CZ" altLang="en-US" sz="1800" dirty="0" smtClean="0"/>
              <a:t> </a:t>
            </a:r>
            <a:r>
              <a:rPr lang="cs-CZ" altLang="en-US" sz="1800" dirty="0"/>
              <a:t>souboru</a:t>
            </a:r>
            <a:r>
              <a:rPr lang="cs-CZ" altLang="en-US" sz="1800" dirty="0" smtClean="0"/>
              <a:t>, umístěném na společném úložišti,  </a:t>
            </a:r>
            <a:r>
              <a:rPr lang="cs-CZ" altLang="en-US" sz="1800" dirty="0"/>
              <a:t>popř. jsou k dispozici u tajemníka městského úřadu.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F6A189C6-7E26-45B7-A59C-9120DA87FC39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en-US" sz="1400" smtClean="0"/>
          </a:p>
        </p:txBody>
      </p:sp>
      <p:sp>
        <p:nvSpPr>
          <p:cNvPr id="512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 dirty="0">
                <a:solidFill>
                  <a:schemeClr val="tx2"/>
                </a:solidFill>
              </a:rPr>
              <a:t>Celkové příjmy = </a:t>
            </a:r>
            <a:r>
              <a:rPr lang="cs-CZ" altLang="en-US" sz="4000" b="1" dirty="0" smtClean="0">
                <a:solidFill>
                  <a:schemeClr val="tx2"/>
                </a:solidFill>
              </a:rPr>
              <a:t>73.375 </a:t>
            </a:r>
            <a:r>
              <a:rPr lang="cs-CZ" altLang="en-US" sz="4000" b="1" dirty="0" err="1">
                <a:solidFill>
                  <a:schemeClr val="tx2"/>
                </a:solidFill>
              </a:rPr>
              <a:t>tis.Kč</a:t>
            </a:r>
            <a:endParaRPr lang="en-US" altLang="en-US" sz="6600" dirty="0">
              <a:solidFill>
                <a:schemeClr val="tx2"/>
              </a:solidFill>
            </a:endParaRPr>
          </a:p>
        </p:txBody>
      </p:sp>
      <p:sp>
        <p:nvSpPr>
          <p:cNvPr id="512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395289" y="4133275"/>
            <a:ext cx="8641208" cy="2339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2000" b="1" u="sng" dirty="0">
                <a:solidFill>
                  <a:srgbClr val="FF0000"/>
                </a:solidFill>
              </a:rPr>
              <a:t>Celkový </a:t>
            </a:r>
            <a:r>
              <a:rPr lang="cs-CZ" altLang="en-US" sz="2000" b="1" u="sng" dirty="0" smtClean="0">
                <a:solidFill>
                  <a:srgbClr val="FF0000"/>
                </a:solidFill>
              </a:rPr>
              <a:t>pokles </a:t>
            </a:r>
            <a:r>
              <a:rPr lang="cs-CZ" altLang="en-US" sz="2000" b="1" u="sng" dirty="0">
                <a:solidFill>
                  <a:srgbClr val="FF0000"/>
                </a:solidFill>
              </a:rPr>
              <a:t>příjmů o </a:t>
            </a:r>
            <a:r>
              <a:rPr lang="cs-CZ" altLang="en-US" sz="2000" b="1" u="sng" dirty="0" smtClean="0">
                <a:solidFill>
                  <a:srgbClr val="FF0000"/>
                </a:solidFill>
              </a:rPr>
              <a:t>35,2% </a:t>
            </a:r>
            <a:r>
              <a:rPr lang="cs-CZ" altLang="en-US" sz="2000" b="1" u="sng" dirty="0">
                <a:solidFill>
                  <a:srgbClr val="FF0000"/>
                </a:solidFill>
              </a:rPr>
              <a:t>tzn. o </a:t>
            </a:r>
            <a:r>
              <a:rPr lang="cs-CZ" altLang="en-US" sz="2000" b="1" u="sng" dirty="0" smtClean="0">
                <a:solidFill>
                  <a:srgbClr val="FF0000"/>
                </a:solidFill>
              </a:rPr>
              <a:t>35.035 </a:t>
            </a:r>
            <a:r>
              <a:rPr lang="cs-CZ" altLang="en-US" sz="2000" b="1" u="sng" dirty="0" err="1">
                <a:solidFill>
                  <a:srgbClr val="FF0000"/>
                </a:solidFill>
              </a:rPr>
              <a:t>tis.Kč</a:t>
            </a:r>
            <a:r>
              <a:rPr lang="cs-CZ" altLang="en-US" sz="2000" b="1" u="sng" dirty="0"/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cs-CZ" altLang="en-US" sz="1600" b="1" dirty="0"/>
              <a:t> pokles daňových příjmů o 		</a:t>
            </a:r>
            <a:r>
              <a:rPr lang="cs-CZ" altLang="en-US" sz="1600" b="1" dirty="0" smtClean="0"/>
              <a:t>    3,9 </a:t>
            </a:r>
            <a:r>
              <a:rPr lang="cs-CZ" altLang="en-US" sz="1600" b="1" dirty="0"/>
              <a:t>%	 	</a:t>
            </a:r>
            <a:r>
              <a:rPr lang="cs-CZ" altLang="en-US" sz="1200" b="1" dirty="0"/>
              <a:t>tzn. -  </a:t>
            </a:r>
            <a:r>
              <a:rPr lang="cs-CZ" altLang="en-US" sz="1200" b="1" dirty="0" smtClean="0"/>
              <a:t>2.046 </a:t>
            </a:r>
            <a:r>
              <a:rPr lang="cs-CZ" altLang="en-US" sz="1200" b="1" dirty="0" err="1" smtClean="0"/>
              <a:t>tis.Kč</a:t>
            </a:r>
            <a:endParaRPr lang="cs-CZ" altLang="en-US" sz="1200" b="1" dirty="0" smtClean="0"/>
          </a:p>
          <a:p>
            <a:pPr eaLnBrk="1" hangingPunct="1">
              <a:spcBef>
                <a:spcPct val="0"/>
              </a:spcBef>
            </a:pPr>
            <a:r>
              <a:rPr lang="cs-CZ" altLang="en-US" sz="1600" b="1" dirty="0" smtClean="0"/>
              <a:t> pokles </a:t>
            </a:r>
            <a:r>
              <a:rPr lang="cs-CZ" altLang="en-US" sz="1600" b="1" dirty="0"/>
              <a:t>nedaňových příjmů o	</a:t>
            </a:r>
            <a:r>
              <a:rPr lang="cs-CZ" altLang="en-US" sz="1600" b="1" dirty="0" smtClean="0"/>
              <a:t>   11,1% </a:t>
            </a:r>
            <a:r>
              <a:rPr lang="cs-CZ" altLang="en-US" sz="1600" b="1" dirty="0"/>
              <a:t>		</a:t>
            </a:r>
            <a:r>
              <a:rPr lang="cs-CZ" altLang="en-US" sz="1200" b="1" dirty="0"/>
              <a:t>tzn. –  </a:t>
            </a:r>
            <a:r>
              <a:rPr lang="cs-CZ" altLang="en-US" sz="1200" b="1" dirty="0" smtClean="0"/>
              <a:t>1.183 </a:t>
            </a:r>
            <a:r>
              <a:rPr lang="cs-CZ" altLang="en-US" sz="1200" b="1" dirty="0" err="1"/>
              <a:t>tis.Kč</a:t>
            </a:r>
            <a:endParaRPr lang="cs-CZ" altLang="en-US" sz="12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600" b="1" dirty="0" smtClean="0"/>
              <a:t> pokles kapitálových </a:t>
            </a:r>
            <a:r>
              <a:rPr lang="cs-CZ" altLang="en-US" sz="1600" b="1" dirty="0"/>
              <a:t>příjmů o	</a:t>
            </a:r>
            <a:r>
              <a:rPr lang="cs-CZ" altLang="en-US" sz="1600" b="1" dirty="0" smtClean="0"/>
              <a:t>   91,8% </a:t>
            </a:r>
            <a:r>
              <a:rPr lang="cs-CZ" altLang="en-US" sz="1600" b="1" dirty="0"/>
              <a:t>		</a:t>
            </a:r>
            <a:r>
              <a:rPr lang="cs-CZ" altLang="en-US" sz="1200" b="1" dirty="0"/>
              <a:t>tzn. –  </a:t>
            </a:r>
            <a:r>
              <a:rPr lang="cs-CZ" altLang="en-US" sz="1200" b="1" dirty="0" smtClean="0"/>
              <a:t>793 </a:t>
            </a:r>
            <a:r>
              <a:rPr lang="cs-CZ" altLang="en-US" sz="1200" b="1" dirty="0" err="1" smtClean="0"/>
              <a:t>tis.Kč</a:t>
            </a:r>
            <a:r>
              <a:rPr lang="cs-CZ" altLang="en-US" sz="800" b="1" dirty="0" smtClean="0">
                <a:solidFill>
                  <a:srgbClr val="FF0000"/>
                </a:solidFill>
              </a:rPr>
              <a:t> </a:t>
            </a:r>
            <a:endParaRPr lang="cs-CZ" altLang="en-US" sz="800" b="1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cs-CZ" altLang="en-US" sz="1600" b="1" dirty="0" smtClean="0"/>
              <a:t> pokles transferů (dotačních příjmů) o  88,7 </a:t>
            </a:r>
            <a:r>
              <a:rPr lang="cs-CZ" altLang="en-US" sz="1600" b="1" dirty="0"/>
              <a:t>% 		</a:t>
            </a:r>
            <a:r>
              <a:rPr lang="cs-CZ" altLang="en-US" sz="1600" b="1" dirty="0" smtClean="0"/>
              <a:t> </a:t>
            </a:r>
            <a:r>
              <a:rPr lang="cs-CZ" altLang="en-US" sz="1200" b="1" dirty="0" smtClean="0"/>
              <a:t>tzn</a:t>
            </a:r>
            <a:r>
              <a:rPr lang="cs-CZ" altLang="en-US" sz="1200" b="1" dirty="0"/>
              <a:t>. </a:t>
            </a:r>
            <a:r>
              <a:rPr lang="cs-CZ" altLang="en-US" sz="1200" b="1" dirty="0" smtClean="0"/>
              <a:t>- 31.014 </a:t>
            </a:r>
            <a:r>
              <a:rPr lang="cs-CZ" altLang="en-US" sz="1200" b="1" dirty="0" err="1" smtClean="0"/>
              <a:t>tis.Kč</a:t>
            </a:r>
            <a:endParaRPr lang="cs-CZ" altLang="en-US" sz="1000" b="1" dirty="0"/>
          </a:p>
          <a:p>
            <a:pPr eaLnBrk="1" hangingPunct="1">
              <a:spcBef>
                <a:spcPct val="0"/>
              </a:spcBef>
            </a:pPr>
            <a:endParaRPr lang="cs-CZ" altLang="en-US" sz="10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en-US" sz="1600" b="1" dirty="0">
                <a:solidFill>
                  <a:srgbClr val="FF0000"/>
                </a:solidFill>
              </a:rPr>
              <a:t>Nedostatek příjmů potřebných na krytí plánovaných výdajů je kompenzován</a:t>
            </a:r>
            <a:endParaRPr lang="cs-CZ" altLang="en-US" sz="16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600" b="1" dirty="0"/>
              <a:t> zapojením přebytku z </a:t>
            </a:r>
            <a:r>
              <a:rPr lang="cs-CZ" altLang="en-US" sz="1600" b="1" dirty="0" smtClean="0"/>
              <a:t>r.2014</a:t>
            </a:r>
            <a:r>
              <a:rPr lang="cs-CZ" altLang="en-US" sz="2000" b="1" dirty="0"/>
              <a:t>			</a:t>
            </a:r>
            <a:r>
              <a:rPr lang="cs-CZ" altLang="en-US" sz="1200" b="1" dirty="0"/>
              <a:t>+ </a:t>
            </a:r>
            <a:r>
              <a:rPr lang="cs-CZ" altLang="en-US" sz="1200" b="1" dirty="0" smtClean="0"/>
              <a:t>7.710 </a:t>
            </a:r>
            <a:r>
              <a:rPr lang="cs-CZ" altLang="en-US" sz="1200" b="1" dirty="0" err="1"/>
              <a:t>tis.Kč</a:t>
            </a:r>
            <a:endParaRPr lang="cs-CZ" altLang="en-US" sz="1200" b="1" dirty="0"/>
          </a:p>
          <a:p>
            <a:pPr eaLnBrk="1" hangingPunct="1">
              <a:spcBef>
                <a:spcPct val="0"/>
              </a:spcBef>
            </a:pPr>
            <a:r>
              <a:rPr lang="cs-CZ" altLang="en-US" sz="1200" b="1" dirty="0"/>
              <a:t> </a:t>
            </a:r>
            <a:r>
              <a:rPr lang="cs-CZ" altLang="en-US" sz="1600" b="1" dirty="0"/>
              <a:t>zapojením </a:t>
            </a:r>
            <a:r>
              <a:rPr lang="cs-CZ" altLang="en-US" sz="1600" b="1" dirty="0" err="1"/>
              <a:t>revolvingu</a:t>
            </a:r>
            <a:r>
              <a:rPr lang="cs-CZ" altLang="en-US" sz="1600" b="1" dirty="0"/>
              <a:t>				</a:t>
            </a:r>
            <a:r>
              <a:rPr lang="cs-CZ" altLang="en-US" sz="1200" b="1" dirty="0"/>
              <a:t>+ </a:t>
            </a:r>
            <a:r>
              <a:rPr lang="cs-CZ" altLang="en-US" sz="1200" b="1" dirty="0" smtClean="0"/>
              <a:t>1.154 </a:t>
            </a:r>
            <a:r>
              <a:rPr lang="cs-CZ" altLang="en-US" sz="1200" b="1" dirty="0" err="1" smtClean="0"/>
              <a:t>tis.Kč</a:t>
            </a:r>
            <a:r>
              <a:rPr lang="cs-CZ" altLang="en-US" sz="1600" b="1" dirty="0"/>
              <a:t>		</a:t>
            </a:r>
            <a:endParaRPr lang="cs-CZ" altLang="en-US" sz="1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94" y="1115438"/>
            <a:ext cx="8512019" cy="2879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99D6F82-1B63-448B-A227-101FDA20643B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cs-CZ" altLang="en-US" sz="1400" smtClean="0"/>
          </a:p>
        </p:txBody>
      </p:sp>
      <p:sp>
        <p:nvSpPr>
          <p:cNvPr id="614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Příjmy </a:t>
            </a:r>
            <a:r>
              <a:rPr lang="cs-CZ" altLang="en-US" sz="2400" b="1">
                <a:solidFill>
                  <a:schemeClr val="tx2"/>
                </a:solidFill>
              </a:rPr>
              <a:t>– daňové příjmy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18" y="1322450"/>
            <a:ext cx="8478965" cy="4504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B101DD2-66B6-4731-82DE-DA3C5D48DEA7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en-US" sz="1400" smtClean="0"/>
          </a:p>
        </p:txBody>
      </p:sp>
      <p:sp>
        <p:nvSpPr>
          <p:cNvPr id="10243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Příjmy </a:t>
            </a:r>
            <a:r>
              <a:rPr lang="cs-CZ" altLang="en-US" sz="2400" b="1">
                <a:solidFill>
                  <a:schemeClr val="tx2"/>
                </a:solidFill>
              </a:rPr>
              <a:t>– nedaňové příjmy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37" y="967260"/>
            <a:ext cx="7343213" cy="5685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7CB81C3-889B-48AC-B0BD-73B754710DD5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cs-CZ" altLang="en-US" sz="1400" smtClean="0"/>
          </a:p>
        </p:txBody>
      </p:sp>
      <p:sp>
        <p:nvSpPr>
          <p:cNvPr id="7171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Příjmy </a:t>
            </a:r>
            <a:r>
              <a:rPr lang="cs-CZ" altLang="en-US" sz="2400" b="1">
                <a:solidFill>
                  <a:schemeClr val="tx2"/>
                </a:solidFill>
              </a:rPr>
              <a:t>– z dotací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7173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7" y="1189235"/>
            <a:ext cx="8443913" cy="3537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395288" y="4925629"/>
            <a:ext cx="828198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cs-CZ" altLang="en-US" sz="1800" dirty="0"/>
          </a:p>
          <a:p>
            <a:pPr eaLnBrk="1" hangingPunct="1">
              <a:spcBef>
                <a:spcPct val="0"/>
              </a:spcBef>
            </a:pPr>
            <a:endParaRPr lang="cs-CZ" altLang="en-US" sz="14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68B173E-DE97-4BCD-A532-62C86A28FF93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cs-CZ" altLang="en-US" sz="1400" smtClean="0"/>
          </a:p>
        </p:txBody>
      </p:sp>
      <p:sp>
        <p:nvSpPr>
          <p:cNvPr id="11267" name="Line 2"/>
          <p:cNvSpPr>
            <a:spLocks noChangeShapeType="1"/>
          </p:cNvSpPr>
          <p:nvPr/>
        </p:nvSpPr>
        <p:spPr bwMode="auto">
          <a:xfrm>
            <a:off x="838200" y="6629400"/>
            <a:ext cx="8001000" cy="0"/>
          </a:xfrm>
          <a:prstGeom prst="line">
            <a:avLst/>
          </a:prstGeom>
          <a:noFill/>
          <a:ln w="31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395288" y="260350"/>
            <a:ext cx="8497887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cs-CZ" altLang="en-US" sz="4000" b="1">
                <a:solidFill>
                  <a:schemeClr val="tx2"/>
                </a:solidFill>
              </a:rPr>
              <a:t>Příjmy </a:t>
            </a:r>
            <a:r>
              <a:rPr lang="cs-CZ" altLang="en-US" sz="2400" b="1">
                <a:solidFill>
                  <a:schemeClr val="tx2"/>
                </a:solidFill>
              </a:rPr>
              <a:t>– souhrn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11269" name="Line 4"/>
          <p:cNvSpPr>
            <a:spLocks noChangeShapeType="1"/>
          </p:cNvSpPr>
          <p:nvPr/>
        </p:nvSpPr>
        <p:spPr bwMode="auto">
          <a:xfrm flipV="1">
            <a:off x="4800600" y="1219200"/>
            <a:ext cx="1524000" cy="152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12294" name="Text Box 7"/>
          <p:cNvSpPr txBox="1">
            <a:spLocks noChangeArrowheads="1"/>
          </p:cNvSpPr>
          <p:nvPr/>
        </p:nvSpPr>
        <p:spPr bwMode="auto">
          <a:xfrm>
            <a:off x="323528" y="987425"/>
            <a:ext cx="864096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cs-CZ" altLang="en-US" sz="1800" b="1" u="sng" dirty="0" smtClean="0">
                <a:solidFill>
                  <a:srgbClr val="FF0000"/>
                </a:solidFill>
              </a:rPr>
              <a:t>Daňové </a:t>
            </a:r>
            <a:r>
              <a:rPr lang="cs-CZ" altLang="en-US" sz="1800" b="1" u="sng" dirty="0">
                <a:solidFill>
                  <a:srgbClr val="FF0000"/>
                </a:solidFill>
              </a:rPr>
              <a:t>příjmy</a:t>
            </a:r>
            <a:r>
              <a:rPr lang="cs-CZ" altLang="en-US" sz="1800" dirty="0"/>
              <a:t> </a:t>
            </a:r>
            <a:r>
              <a:rPr lang="cs-CZ" altLang="en-US" sz="1800" dirty="0" smtClean="0"/>
              <a:t>– pokles </a:t>
            </a:r>
            <a:r>
              <a:rPr lang="cs-CZ" altLang="en-US" sz="1800" dirty="0"/>
              <a:t>rozpočtovaných daňových příjmů je způsoben nižším plánovaným příjmem z </a:t>
            </a:r>
            <a:r>
              <a:rPr lang="cs-CZ" altLang="en-US" sz="1800" dirty="0" smtClean="0"/>
              <a:t>daně příjmu právnických osob a daně z </a:t>
            </a:r>
            <a:r>
              <a:rPr lang="cs-CZ" altLang="en-US" sz="1800" dirty="0"/>
              <a:t>přidané </a:t>
            </a:r>
            <a:r>
              <a:rPr lang="cs-CZ" altLang="en-US" sz="1800" dirty="0" smtClean="0"/>
              <a:t>hodnoty.</a:t>
            </a:r>
            <a:endParaRPr lang="cs-CZ" altLang="en-US" sz="1800" dirty="0"/>
          </a:p>
        </p:txBody>
      </p:sp>
      <p:sp>
        <p:nvSpPr>
          <p:cNvPr id="2" name="Obdélník 1"/>
          <p:cNvSpPr/>
          <p:nvPr/>
        </p:nvSpPr>
        <p:spPr>
          <a:xfrm>
            <a:off x="5940152" y="1589404"/>
            <a:ext cx="2899048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cs-CZ" altLang="en-US" dirty="0"/>
          </a:p>
          <a:p>
            <a:pPr algn="just"/>
            <a:r>
              <a:rPr lang="cs-CZ" altLang="en-US" b="1" u="sng" dirty="0">
                <a:solidFill>
                  <a:srgbClr val="FF0000"/>
                </a:solidFill>
              </a:rPr>
              <a:t>Dotace</a:t>
            </a:r>
            <a:r>
              <a:rPr lang="cs-CZ" altLang="en-US" dirty="0"/>
              <a:t> – Do rozpočtu roku 2015 nejsou v současné době zapojeny žádné dotace (pouze na výkon státní správy) na rozdíl od roku 2014, kdy bylo zapojeno o cca 31 mil. Kč </a:t>
            </a:r>
            <a:r>
              <a:rPr lang="cs-CZ" altLang="en-US" dirty="0" smtClean="0"/>
              <a:t>více.</a:t>
            </a:r>
          </a:p>
          <a:p>
            <a:pPr algn="just"/>
            <a:r>
              <a:rPr lang="cs-CZ" altLang="en-US" sz="1200" dirty="0" smtClean="0"/>
              <a:t>(</a:t>
            </a:r>
            <a:r>
              <a:rPr lang="cs-CZ" altLang="en-US" sz="1200" dirty="0"/>
              <a:t>z toho 17 mil. Kč tvoří tzv. konsolidační položka – která se v rozpočtu promítá jak na straně příjmů tak na straně výdajů – rozpočtem pouze protéká</a:t>
            </a:r>
            <a:r>
              <a:rPr lang="cs-CZ" altLang="en-US" sz="1200" dirty="0" smtClean="0"/>
              <a:t>).</a:t>
            </a:r>
            <a:endParaRPr lang="cs-CZ" altLang="en-US" dirty="0" smtClean="0"/>
          </a:p>
          <a:p>
            <a:pPr algn="just"/>
            <a:endParaRPr lang="cs-CZ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081" y="1731956"/>
            <a:ext cx="5286415" cy="48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0FA46BB-4526-4A96-8D10-F305F00B6E3C}" type="slidenum">
              <a:rPr lang="cs-CZ" altLang="en-US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cs-CZ" altLang="en-US" sz="1400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/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4000" b="1" dirty="0" smtClean="0">
                <a:solidFill>
                  <a:schemeClr val="tx1"/>
                </a:solidFill>
              </a:rPr>
              <a:t>Rozpočtované výdaje</a:t>
            </a:r>
            <a:br>
              <a:rPr lang="cs-CZ" altLang="en-US" sz="4000" b="1" dirty="0" smtClean="0">
                <a:solidFill>
                  <a:schemeClr val="tx1"/>
                </a:solidFill>
              </a:rPr>
            </a:br>
            <a:r>
              <a:rPr lang="cs-CZ" altLang="en-US" sz="2400" b="1" dirty="0" smtClean="0">
                <a:solidFill>
                  <a:schemeClr val="tx1"/>
                </a:solidFill>
              </a:rPr>
              <a:t>na rok 2015</a:t>
            </a:r>
            <a:br>
              <a:rPr lang="cs-CZ" altLang="en-US" sz="24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r>
              <a:rPr lang="cs-CZ" altLang="en-US" sz="2000" b="1" dirty="0" smtClean="0">
                <a:solidFill>
                  <a:schemeClr val="tx1"/>
                </a:solidFill>
              </a:rPr>
              <a:t/>
            </a:r>
            <a:br>
              <a:rPr lang="cs-CZ" altLang="en-US" sz="2000" b="1" dirty="0" smtClean="0">
                <a:solidFill>
                  <a:schemeClr val="tx1"/>
                </a:solidFill>
              </a:rPr>
            </a:br>
            <a:endParaRPr lang="en-US" altLang="en-US" sz="1600" b="1" dirty="0" smtClean="0">
              <a:solidFill>
                <a:schemeClr val="tx1"/>
              </a:solidFill>
            </a:endParaRPr>
          </a:p>
        </p:txBody>
      </p:sp>
      <p:pic>
        <p:nvPicPr>
          <p:cNvPr id="1229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4076700"/>
            <a:ext cx="1247775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9501</TotalTime>
  <Words>786</Words>
  <Application>Microsoft Office PowerPoint</Application>
  <PresentationFormat>Předvádění na obrazovce (4:3)</PresentationFormat>
  <Paragraphs>185</Paragraphs>
  <Slides>32</Slides>
  <Notes>28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3" baseType="lpstr">
      <vt:lpstr>Výchozí návrh</vt:lpstr>
      <vt:lpstr>  Rozpočet města Police nad Metují na rok 2015    </vt:lpstr>
      <vt:lpstr>Prezentace aplikace PowerPoint</vt:lpstr>
      <vt:lpstr>  Rozpočtované příjmy na rok 2015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Rozpočtované výdaje na rok 2015   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Detailní rozpad výdajů na rok 2015    </vt:lpstr>
      <vt:lpstr>Prezentace aplikace PowerPoint</vt:lpstr>
    </vt:vector>
  </TitlesOfParts>
  <Company>GUSEPPE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Karel Matyska</dc:creator>
  <cp:lastModifiedBy>Pohner Pavel Ing</cp:lastModifiedBy>
  <cp:revision>536</cp:revision>
  <dcterms:created xsi:type="dcterms:W3CDTF">2004-12-01T11:03:57Z</dcterms:created>
  <dcterms:modified xsi:type="dcterms:W3CDTF">2015-03-03T06:45:44Z</dcterms:modified>
</cp:coreProperties>
</file>