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2" r:id="rId2"/>
    <p:sldId id="431" r:id="rId3"/>
    <p:sldId id="422" r:id="rId4"/>
    <p:sldId id="403" r:id="rId5"/>
    <p:sldId id="429" r:id="rId6"/>
    <p:sldId id="512" r:id="rId7"/>
    <p:sldId id="502" r:id="rId8"/>
    <p:sldId id="425" r:id="rId9"/>
    <p:sldId id="516" r:id="rId10"/>
    <p:sldId id="517" r:id="rId11"/>
    <p:sldId id="518" r:id="rId12"/>
    <p:sldId id="406" r:id="rId13"/>
    <p:sldId id="501" r:id="rId14"/>
    <p:sldId id="477" r:id="rId15"/>
    <p:sldId id="490" r:id="rId16"/>
    <p:sldId id="511" r:id="rId17"/>
    <p:sldId id="513" r:id="rId18"/>
    <p:sldId id="514" r:id="rId19"/>
    <p:sldId id="436" r:id="rId20"/>
    <p:sldId id="508" r:id="rId21"/>
  </p:sldIdLst>
  <p:sldSz cx="9144000" cy="6858000" type="screen4x3"/>
  <p:notesSz cx="6669088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 autoAdjust="0"/>
    <p:restoredTop sz="92967" autoAdjust="0"/>
  </p:normalViewPr>
  <p:slideViewPr>
    <p:cSldViewPr>
      <p:cViewPr varScale="1">
        <p:scale>
          <a:sx n="108" d="100"/>
          <a:sy n="108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8C839-D6DB-4379-B9CF-8149EA0E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84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Klepnutím lze upravit styly předlohy textu.</a:t>
            </a:r>
          </a:p>
          <a:p>
            <a:pPr lvl="1"/>
            <a:r>
              <a:rPr lang="en-US" noProof="0"/>
              <a:t>Druhá úroveň</a:t>
            </a:r>
          </a:p>
          <a:p>
            <a:pPr lvl="2"/>
            <a:r>
              <a:rPr lang="en-US" noProof="0"/>
              <a:t>Třetí úroveň</a:t>
            </a:r>
          </a:p>
          <a:p>
            <a:pPr lvl="3"/>
            <a:r>
              <a:rPr lang="en-US" noProof="0"/>
              <a:t>Čtvrtá úroveň</a:t>
            </a:r>
          </a:p>
          <a:p>
            <a:pPr lvl="4"/>
            <a:r>
              <a:rPr lang="en-US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C00029-3807-4618-8BA1-FD9E71378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FE7563-7556-4108-805A-D0628313D6E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153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989525-5A64-47BD-9986-269F822911D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7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73276-F10C-408E-A3B6-C72D028D191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8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51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181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27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65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22CD3A-347B-4655-B97A-A105EF91D3C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6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A0B4EC-77E3-4E42-B6BD-8AFFD0499E3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47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905035-F85E-4166-8D83-7BCA0CFD004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A8C9C0-CE74-48C5-8252-7BF1BCD42936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996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D444A3-4A9F-4B01-A08A-AAC2C7EC356C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33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D6F221-B53C-4B72-89E2-75B9A4B8535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69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8184E-7848-49F2-8154-0BBF572ECF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65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8184E-7848-49F2-8154-0BBF572ECF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95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49DDC9-0CCB-4EAC-A583-B33CE01C0D5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66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3D32-7707-4750-BC6E-BEEEDE5EE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5801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3325-C430-4210-B4DE-9439ECBE5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165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55E0-3219-48BE-B9E8-B87AC0460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592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C72F-FBB1-455F-B4A8-39759BE8B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95782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E740-C173-4ACF-A482-B9CA65CEF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062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2D7C-AEF4-407C-A0DC-C956E628E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977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2FE3-00FF-41BA-B752-1F623C4A9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514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49E9-0713-49A5-98BC-2758FF9E6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808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18E6-7698-477A-9D10-7546E839A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4712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9B803-9366-481B-AD81-EBD3CD918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461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8C12-D6A9-4C14-BA8D-46D29EBC9A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450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E2860B-D44C-471D-98F8-C36BC65CE1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3850" cy="6858000"/>
          </a:xfrm>
          <a:prstGeom prst="rect">
            <a:avLst/>
          </a:prstGeom>
          <a:gradFill rotWithShape="1">
            <a:gsLst>
              <a:gs pos="0">
                <a:srgbClr val="AA6600"/>
              </a:gs>
              <a:gs pos="50000">
                <a:srgbClr val="FF9900"/>
              </a:gs>
              <a:gs pos="100000">
                <a:srgbClr val="AA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95288" y="981075"/>
            <a:ext cx="8443912" cy="952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34" name="Picture 1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34950"/>
            <a:ext cx="6111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EA5099-F4B7-4C86-B6BB-588B4B204C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cs-CZ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</a:t>
            </a:r>
            <a:r>
              <a:rPr lang="cs-CZ" altLang="en-US" b="1" dirty="0">
                <a:solidFill>
                  <a:schemeClr val="tx1"/>
                </a:solidFill>
              </a:rPr>
              <a:t>ozpočet města</a:t>
            </a:r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3200" b="1" dirty="0">
                <a:solidFill>
                  <a:srgbClr val="FF3300"/>
                </a:solidFill>
              </a:rPr>
              <a:t>Police nad Metují</a:t>
            </a:r>
            <a:r>
              <a:rPr lang="cs-CZ" altLang="en-US" sz="3600" b="1" dirty="0">
                <a:solidFill>
                  <a:schemeClr val="tx1"/>
                </a:solidFill>
              </a:rPr>
              <a:t/>
            </a:r>
            <a:br>
              <a:rPr lang="cs-CZ" altLang="en-US" sz="36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2022</a:t>
            </a:r>
            <a:r>
              <a:rPr lang="cs-CZ" altLang="en-US" sz="2400" b="1" dirty="0">
                <a:solidFill>
                  <a:schemeClr val="tx1"/>
                </a:solidFill>
              </a:rPr>
              <a:t/>
            </a:r>
            <a:br>
              <a:rPr lang="cs-CZ" altLang="en-US" sz="24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7D0902-5F70-4C1F-A268-EEE0CE9FF8F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en-US" sz="1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224833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121.155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3325" y="6151398"/>
            <a:ext cx="7848873" cy="46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1100" dirty="0"/>
              <a:t>Rok </a:t>
            </a:r>
            <a:r>
              <a:rPr lang="cs-CZ" sz="1100" dirty="0" smtClean="0"/>
              <a:t>2021 </a:t>
            </a:r>
            <a:r>
              <a:rPr lang="cs-CZ" sz="1100" dirty="0"/>
              <a:t>- </a:t>
            </a:r>
            <a:r>
              <a:rPr lang="cs-CZ" sz="1100" dirty="0" smtClean="0"/>
              <a:t>zateplení </a:t>
            </a:r>
            <a:r>
              <a:rPr lang="cs-CZ" sz="1100" dirty="0"/>
              <a:t>bytových domů Na Babí 115, 116 </a:t>
            </a:r>
            <a:endParaRPr lang="cs-CZ" sz="1100" dirty="0" smtClean="0"/>
          </a:p>
          <a:p>
            <a:r>
              <a:rPr lang="cs-CZ" sz="1100" dirty="0" smtClean="0"/>
              <a:t>Rok 2022 – koupaliště, sportoviště za benzinkou</a:t>
            </a:r>
            <a:endParaRPr lang="cs-CZ" sz="11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66360"/>
            <a:ext cx="6984776" cy="51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44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7D0902-5F70-4C1F-A268-EEE0CE9FF8F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en-US" sz="1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224833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121.155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22" y="1051752"/>
            <a:ext cx="8000434" cy="48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64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2B85AD-9361-4DFA-A4B3-5EF7057F3B5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en-US" sz="1400" dirty="0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Výdaje = </a:t>
            </a:r>
            <a:r>
              <a:rPr lang="cs-CZ" altLang="en-US" sz="3600" b="1" dirty="0" smtClean="0">
                <a:solidFill>
                  <a:srgbClr val="FF0000"/>
                </a:solidFill>
              </a:rPr>
              <a:t>121.155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9"/>
          <p:cNvSpPr>
            <a:spLocks noChangeArrowheads="1"/>
          </p:cNvSpPr>
          <p:nvPr/>
        </p:nvSpPr>
        <p:spPr bwMode="auto">
          <a:xfrm>
            <a:off x="394299" y="5944854"/>
            <a:ext cx="8424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200" b="1" dirty="0" smtClean="0"/>
              <a:t>Celkové konsolidované </a:t>
            </a:r>
            <a:r>
              <a:rPr lang="cs-CZ" sz="1200" b="1" dirty="0"/>
              <a:t>výdaje jsou o </a:t>
            </a:r>
            <a:r>
              <a:rPr lang="cs-CZ" sz="1200" b="1" dirty="0" smtClean="0"/>
              <a:t>35.705 </a:t>
            </a:r>
            <a:r>
              <a:rPr lang="cs-CZ" sz="1200" b="1" dirty="0"/>
              <a:t>tis. Kč </a:t>
            </a:r>
            <a:r>
              <a:rPr lang="cs-CZ" sz="1200" b="1" dirty="0" smtClean="0"/>
              <a:t>vyšší </a:t>
            </a:r>
            <a:r>
              <a:rPr lang="cs-CZ" sz="1200" b="1" dirty="0"/>
              <a:t>než skutečnost v r. </a:t>
            </a:r>
            <a:r>
              <a:rPr lang="cs-CZ" sz="1200" b="1" dirty="0" smtClean="0"/>
              <a:t>2021</a:t>
            </a:r>
            <a:endParaRPr lang="cs-CZ" sz="1200" b="1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200" b="1" dirty="0" smtClean="0"/>
              <a:t>Splátky </a:t>
            </a:r>
            <a:r>
              <a:rPr lang="cs-CZ" sz="1200" b="1" dirty="0"/>
              <a:t>úvěrů a půjčky ve výši </a:t>
            </a:r>
            <a:r>
              <a:rPr lang="cs-CZ" sz="1200" b="1" dirty="0" smtClean="0"/>
              <a:t>2 970 </a:t>
            </a:r>
            <a:r>
              <a:rPr lang="cs-CZ" sz="1200" b="1" dirty="0"/>
              <a:t>tis. Kč (ZUŠ, </a:t>
            </a:r>
            <a:r>
              <a:rPr lang="cs-CZ" sz="1200" b="1" dirty="0" smtClean="0"/>
              <a:t>ZŠ).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200" b="1" dirty="0"/>
              <a:t>Výdaje zahrnují finanční prostředky účelově určené na spolufinancování projektů Evropské </a:t>
            </a:r>
            <a:r>
              <a:rPr lang="cs-CZ" sz="1200" b="1" dirty="0" smtClean="0"/>
              <a:t>unie</a:t>
            </a:r>
            <a:endParaRPr lang="cs-CZ" sz="1200" b="1" strike="sngStrike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1009648"/>
            <a:ext cx="7960423" cy="48431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5D1900B-4C39-4FFB-9C75-DCD12757825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en-US" sz="1400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/>
              <a:t>Výdaje </a:t>
            </a:r>
            <a:r>
              <a:rPr lang="cs-CZ" altLang="en-US" sz="2400" b="1" dirty="0"/>
              <a:t>– </a:t>
            </a:r>
            <a:r>
              <a:rPr lang="cs-CZ" altLang="en-US" sz="3600" b="1" dirty="0"/>
              <a:t>Granty</a:t>
            </a:r>
            <a:endParaRPr lang="en-US" altLang="en-US" sz="6000" dirty="0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0" name="TextovéPole 6"/>
          <p:cNvSpPr txBox="1">
            <a:spLocks noChangeArrowheads="1"/>
          </p:cNvSpPr>
          <p:nvPr/>
        </p:nvSpPr>
        <p:spPr bwMode="auto">
          <a:xfrm>
            <a:off x="395288" y="1124744"/>
            <a:ext cx="8641208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/>
              <a:t>Na grantový </a:t>
            </a:r>
            <a:r>
              <a:rPr lang="cs-CZ" sz="2000" dirty="0" smtClean="0"/>
              <a:t>program v oblasti kultury</a:t>
            </a:r>
            <a:r>
              <a:rPr lang="cs-CZ" sz="2000" dirty="0"/>
              <a:t> </a:t>
            </a:r>
            <a:r>
              <a:rPr lang="cs-CZ" sz="2000" dirty="0" smtClean="0"/>
              <a:t>a sportu je </a:t>
            </a:r>
            <a:r>
              <a:rPr lang="cs-CZ" sz="2000" dirty="0"/>
              <a:t>vyčleněno </a:t>
            </a:r>
            <a:r>
              <a:rPr lang="cs-CZ" sz="2000" dirty="0" smtClean="0"/>
              <a:t>celkem:</a:t>
            </a:r>
          </a:p>
          <a:p>
            <a:pPr eaLnBrk="1" hangingPunct="1">
              <a:defRPr/>
            </a:pPr>
            <a:r>
              <a:rPr lang="cs-CZ" sz="2000" dirty="0"/>
              <a:t>	</a:t>
            </a:r>
            <a:r>
              <a:rPr lang="cs-CZ" sz="2000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2.044 </a:t>
            </a:r>
            <a:r>
              <a:rPr lang="cs-CZ" sz="2400" b="1" dirty="0">
                <a:solidFill>
                  <a:srgbClr val="FF0000"/>
                </a:solidFill>
              </a:rPr>
              <a:t>tis. Kč</a:t>
            </a:r>
            <a:r>
              <a:rPr lang="cs-CZ" dirty="0"/>
              <a:t> </a:t>
            </a:r>
            <a:r>
              <a:rPr lang="cs-CZ" sz="2000" dirty="0"/>
              <a:t>a to takto :</a:t>
            </a:r>
          </a:p>
          <a:p>
            <a:pPr algn="l" eaLnBrk="1" hangingPunct="1">
              <a:defRPr/>
            </a:pPr>
            <a:endParaRPr lang="cs-CZ" sz="2000" dirty="0"/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Spolková činnost</a:t>
            </a:r>
            <a:r>
              <a:rPr lang="cs-CZ" sz="2000" dirty="0"/>
              <a:t>			</a:t>
            </a:r>
            <a:r>
              <a:rPr lang="cs-CZ" sz="2000" dirty="0" smtClean="0"/>
              <a:t>	1.541 </a:t>
            </a:r>
            <a:r>
              <a:rPr lang="cs-CZ" sz="2000" dirty="0"/>
              <a:t>tis. </a:t>
            </a:r>
            <a:r>
              <a:rPr lang="cs-CZ" sz="2000" dirty="0" smtClean="0"/>
              <a:t>Kč</a:t>
            </a:r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Akce pro veřejnost				   236 tis. Kč</a:t>
            </a:r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Mimořádné úspěchy jednotlivců		     15 tis. Kč</a:t>
            </a:r>
            <a:endParaRPr lang="cs-CZ" sz="2000" dirty="0"/>
          </a:p>
          <a:p>
            <a:pPr marL="108585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Rezerva </a:t>
            </a:r>
            <a:r>
              <a:rPr lang="cs-CZ" sz="2000" dirty="0"/>
              <a:t>na 2.pololetí	 			  </a:t>
            </a:r>
            <a:r>
              <a:rPr lang="cs-CZ" sz="2000" dirty="0" smtClean="0"/>
              <a:t> 101 </a:t>
            </a:r>
            <a:r>
              <a:rPr lang="cs-CZ" sz="2000" dirty="0"/>
              <a:t>tis. </a:t>
            </a:r>
            <a:r>
              <a:rPr lang="cs-CZ" sz="2000" dirty="0" smtClean="0"/>
              <a:t>Kč</a:t>
            </a:r>
          </a:p>
          <a:p>
            <a:pPr marL="800100" lvl="1" indent="0" algn="l" eaLnBrk="1" hangingPunct="1">
              <a:defRPr/>
            </a:pPr>
            <a:endParaRPr lang="cs-CZ" sz="2000" dirty="0" smtClean="0"/>
          </a:p>
          <a:p>
            <a:pPr marL="114300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Na grantový program v sociální </a:t>
            </a:r>
            <a:r>
              <a:rPr lang="cs-CZ" dirty="0"/>
              <a:t>oblasti je </a:t>
            </a:r>
            <a:r>
              <a:rPr lang="cs-CZ" dirty="0" smtClean="0"/>
              <a:t>vyčleněno     </a:t>
            </a:r>
            <a:r>
              <a:rPr lang="cs-CZ" dirty="0" smtClean="0">
                <a:solidFill>
                  <a:schemeClr val="accent4"/>
                </a:solidFill>
              </a:rPr>
              <a:t>104 </a:t>
            </a:r>
            <a:r>
              <a:rPr lang="cs-CZ" dirty="0">
                <a:solidFill>
                  <a:schemeClr val="accent4"/>
                </a:solidFill>
              </a:rPr>
              <a:t>tis. </a:t>
            </a:r>
            <a:r>
              <a:rPr lang="cs-CZ" dirty="0" smtClean="0">
                <a:solidFill>
                  <a:schemeClr val="accent4"/>
                </a:solidFill>
              </a:rPr>
              <a:t>Kč</a:t>
            </a:r>
          </a:p>
          <a:p>
            <a:pPr marL="1143000" lvl="1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solidFill>
                  <a:schemeClr val="accent4"/>
                </a:solidFill>
              </a:rPr>
              <a:t>Rezerva </a:t>
            </a:r>
            <a:r>
              <a:rPr lang="cs-CZ" dirty="0">
                <a:solidFill>
                  <a:schemeClr val="accent4"/>
                </a:solidFill>
              </a:rPr>
              <a:t>na </a:t>
            </a:r>
            <a:r>
              <a:rPr lang="cs-CZ" dirty="0" smtClean="0">
                <a:solidFill>
                  <a:schemeClr val="accent4"/>
                </a:solidFill>
              </a:rPr>
              <a:t>2.pololetí 				      46 </a:t>
            </a:r>
            <a:r>
              <a:rPr lang="cs-CZ" dirty="0">
                <a:solidFill>
                  <a:schemeClr val="accent4"/>
                </a:solidFill>
              </a:rPr>
              <a:t>tis. </a:t>
            </a:r>
            <a:r>
              <a:rPr lang="cs-CZ" dirty="0" smtClean="0">
                <a:solidFill>
                  <a:schemeClr val="accent4"/>
                </a:solidFill>
              </a:rPr>
              <a:t>Kč</a:t>
            </a:r>
          </a:p>
          <a:p>
            <a:pPr marL="800100" lvl="1" indent="0" algn="l" eaLnBrk="1" hangingPunct="1">
              <a:defRPr/>
            </a:pPr>
            <a:endParaRPr lang="cs-CZ" sz="2000" dirty="0"/>
          </a:p>
          <a:p>
            <a:pPr marL="800100" lvl="1" indent="0" algn="l" eaLnBrk="1" hangingPunct="1">
              <a:defRPr/>
            </a:pPr>
            <a:endParaRPr lang="cs-CZ" sz="2000" dirty="0"/>
          </a:p>
          <a:p>
            <a:pPr marL="800100" lvl="1" indent="0" algn="l" eaLnBrk="1" hangingPunct="1">
              <a:defRPr/>
            </a:pPr>
            <a:r>
              <a:rPr lang="cs-CZ" sz="1400" dirty="0" smtClean="0"/>
              <a:t>Detailní čerpání grantů je součástí jiného bodu.</a:t>
            </a: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7615CB-D83B-4BA0-AE9D-19C9A96F66A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en-US" sz="1400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Výdaje </a:t>
            </a:r>
            <a:r>
              <a:rPr lang="cs-CZ" altLang="en-US" sz="2000" b="1" dirty="0">
                <a:solidFill>
                  <a:schemeClr val="tx2"/>
                </a:solidFill>
              </a:rPr>
              <a:t>– </a:t>
            </a:r>
            <a:r>
              <a:rPr lang="cs-CZ" altLang="en-US" sz="2800" b="1" dirty="0">
                <a:solidFill>
                  <a:schemeClr val="tx2"/>
                </a:solidFill>
              </a:rPr>
              <a:t>Investice a opravy</a:t>
            </a:r>
            <a:endParaRPr lang="en-US" altLang="en-US" sz="5400" dirty="0">
              <a:solidFill>
                <a:schemeClr val="tx2"/>
              </a:solidFill>
            </a:endParaRP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0" name="TextovéPole 7"/>
          <p:cNvSpPr txBox="1">
            <a:spLocks noChangeArrowheads="1"/>
          </p:cNvSpPr>
          <p:nvPr/>
        </p:nvSpPr>
        <p:spPr bwMode="auto">
          <a:xfrm>
            <a:off x="357188" y="1731727"/>
            <a:ext cx="8501062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400" b="1" dirty="0"/>
              <a:t>Na základě investičního plánu na roky </a:t>
            </a:r>
            <a:r>
              <a:rPr lang="cs-CZ" altLang="en-US" sz="2400" b="1" dirty="0" smtClean="0"/>
              <a:t>2022 </a:t>
            </a:r>
            <a:r>
              <a:rPr lang="cs-CZ" altLang="en-US" sz="2400" b="1" dirty="0"/>
              <a:t>– </a:t>
            </a:r>
            <a:r>
              <a:rPr lang="cs-CZ" altLang="en-US" sz="2400" b="1" dirty="0" smtClean="0"/>
              <a:t>2025 </a:t>
            </a:r>
            <a:r>
              <a:rPr lang="cs-CZ" altLang="en-US" sz="2400" b="1" dirty="0"/>
              <a:t>Rada města navrhuje zařadit do rozpočtu roku </a:t>
            </a:r>
            <a:r>
              <a:rPr lang="cs-CZ" altLang="en-US" sz="2400" b="1" dirty="0" smtClean="0"/>
              <a:t>2022 </a:t>
            </a:r>
            <a:r>
              <a:rPr lang="cs-CZ" altLang="en-US" sz="2400" b="1" dirty="0"/>
              <a:t>investice</a:t>
            </a:r>
            <a:br>
              <a:rPr lang="cs-CZ" altLang="en-US" sz="2400" b="1" dirty="0"/>
            </a:br>
            <a:r>
              <a:rPr lang="cs-CZ" altLang="en-US" sz="2400" b="1" dirty="0"/>
              <a:t>a opravy v celkové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 smtClean="0">
                <a:solidFill>
                  <a:srgbClr val="FF3300"/>
                </a:solidFill>
              </a:rPr>
              <a:t>39.697 </a:t>
            </a:r>
            <a:r>
              <a:rPr lang="cs-CZ" altLang="en-US" sz="2800" b="1" dirty="0">
                <a:solidFill>
                  <a:srgbClr val="FF3300"/>
                </a:solidFill>
              </a:rPr>
              <a:t>tis. Kč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  <a:p>
            <a:pPr lvl="1" eaLnBrk="1" hangingPunct="1">
              <a:spcBef>
                <a:spcPct val="0"/>
              </a:spcBef>
              <a:buNone/>
            </a:pPr>
            <a:endParaRPr lang="cs-CZ" altLang="en-US" sz="120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en-US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dirty="0"/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539552" y="4625584"/>
            <a:ext cx="53941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200" dirty="0" smtClean="0"/>
              <a:t>Z toho (v Kč)</a:t>
            </a:r>
            <a:endParaRPr lang="cs-CZ" altLang="en-US" sz="1100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4975167"/>
            <a:ext cx="5020089" cy="116254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24744"/>
            <a:ext cx="8448263" cy="4896544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3325" y="6151398"/>
            <a:ext cx="7848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cs-CZ" sz="1100" dirty="0" smtClean="0"/>
              <a:t>* PD</a:t>
            </a:r>
            <a:r>
              <a:rPr lang="en-GB" sz="1100" dirty="0" smtClean="0"/>
              <a:t> – </a:t>
            </a:r>
            <a:r>
              <a:rPr lang="en-GB" sz="1100" dirty="0" err="1" smtClean="0"/>
              <a:t>Projektov</a:t>
            </a:r>
            <a:r>
              <a:rPr lang="cs-CZ" sz="1100" dirty="0"/>
              <a:t>á</a:t>
            </a:r>
            <a:r>
              <a:rPr lang="en-GB" sz="1100" dirty="0" smtClean="0"/>
              <a:t> </a:t>
            </a:r>
            <a:r>
              <a:rPr lang="en-GB" sz="1100" dirty="0" err="1" smtClean="0"/>
              <a:t>dokumentace</a:t>
            </a:r>
            <a:endParaRPr lang="cs-CZ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052736"/>
            <a:ext cx="7594647" cy="494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5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08100"/>
            <a:ext cx="8322731" cy="406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2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en-US" sz="140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813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400" b="1" dirty="0">
                <a:solidFill>
                  <a:schemeClr val="tx2"/>
                </a:solidFill>
              </a:rPr>
              <a:t>Investice a opravy </a:t>
            </a:r>
            <a:r>
              <a:rPr lang="cs-CZ" altLang="en-US" sz="2000" b="1" dirty="0">
                <a:solidFill>
                  <a:schemeClr val="tx2"/>
                </a:solidFill>
              </a:rPr>
              <a:t>– zařazené přímo do rozpočtu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24743"/>
            <a:ext cx="7800360" cy="512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141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12AD65D-A9D0-4554-912D-D485B224714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Detailní rozpočty na r. </a:t>
            </a:r>
            <a:r>
              <a:rPr lang="cs-CZ" altLang="en-US" sz="3600" b="1" dirty="0" smtClean="0">
                <a:solidFill>
                  <a:schemeClr val="tx2"/>
                </a:solidFill>
              </a:rPr>
              <a:t>2022 </a:t>
            </a:r>
            <a:r>
              <a:rPr lang="cs-CZ" altLang="en-US" sz="2400" b="1" dirty="0" smtClean="0">
                <a:solidFill>
                  <a:schemeClr val="tx2"/>
                </a:solidFill>
              </a:rPr>
              <a:t> 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" name="TextovéPole 6"/>
          <p:cNvSpPr txBox="1">
            <a:spLocks noChangeArrowheads="1"/>
          </p:cNvSpPr>
          <p:nvPr/>
        </p:nvSpPr>
        <p:spPr bwMode="auto">
          <a:xfrm>
            <a:off x="611188" y="1341438"/>
            <a:ext cx="8208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en-US" sz="1800" dirty="0"/>
              <a:t>Detailní rozpočty jednotlivých kapitol jsou uvedeny v excelovském souboru, umístěném na společném úložišti,  popř. jsou k dispozici u tajemníka městského úřadu, taktéž je rozpočet k nahlédnutí po paragrafech na webových stránkách města.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D7A5B9B-14DE-4B68-B138-8C69C8531379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en-US" sz="1400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Rozpočet </a:t>
            </a:r>
            <a:r>
              <a:rPr lang="cs-CZ" altLang="en-US" sz="4000" b="1" dirty="0" smtClean="0">
                <a:solidFill>
                  <a:schemeClr val="tx2"/>
                </a:solidFill>
              </a:rPr>
              <a:t>2022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8218487" cy="445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dirty="0"/>
              <a:t>Rozpočet je navrhován jako schodkový s celkovými příjmy, výdaji a financováním ve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 smtClean="0">
                <a:solidFill>
                  <a:srgbClr val="FF3300"/>
                </a:solidFill>
              </a:rPr>
              <a:t>121.155 </a:t>
            </a:r>
            <a:r>
              <a:rPr lang="cs-CZ" altLang="en-US" sz="2800" b="1" dirty="0">
                <a:solidFill>
                  <a:srgbClr val="FF3300"/>
                </a:solidFill>
              </a:rPr>
              <a:t>tis. Kč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dirty="0" smtClean="0">
                <a:solidFill>
                  <a:srgbClr val="FF3300"/>
                </a:solidFill>
              </a:rPr>
              <a:t>(91.884 tis</a:t>
            </a:r>
            <a:r>
              <a:rPr lang="cs-CZ" altLang="en-US" sz="1400" b="1" dirty="0">
                <a:solidFill>
                  <a:srgbClr val="FF3300"/>
                </a:solidFill>
              </a:rPr>
              <a:t>. Kč </a:t>
            </a:r>
            <a:r>
              <a:rPr lang="cs-CZ" altLang="en-US" sz="1400" b="1" dirty="0" smtClean="0">
                <a:solidFill>
                  <a:srgbClr val="FF3300"/>
                </a:solidFill>
              </a:rPr>
              <a:t>skutečnost </a:t>
            </a:r>
            <a:r>
              <a:rPr lang="cs-CZ" altLang="en-US" sz="1400" b="1" dirty="0">
                <a:solidFill>
                  <a:srgbClr val="FF3300"/>
                </a:solidFill>
              </a:rPr>
              <a:t>r. </a:t>
            </a:r>
            <a:r>
              <a:rPr lang="cs-CZ" altLang="en-US" sz="1400" b="1" dirty="0" smtClean="0">
                <a:solidFill>
                  <a:srgbClr val="FF3300"/>
                </a:solidFill>
              </a:rPr>
              <a:t>2021)</a:t>
            </a:r>
            <a:endParaRPr lang="cs-CZ" altLang="en-US" sz="1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dirty="0"/>
              <a:t> </a:t>
            </a:r>
          </a:p>
          <a:p>
            <a:pPr>
              <a:buNone/>
            </a:pPr>
            <a:r>
              <a:rPr lang="cs-CZ" sz="1650" dirty="0"/>
              <a:t>Celkové příjmy nestačí na pokrytí rozpočtovaných výdajů a rozdíl je pokryt zapojením přebytku hospodaření z roku </a:t>
            </a:r>
            <a:r>
              <a:rPr lang="cs-CZ" sz="1650" dirty="0" smtClean="0"/>
              <a:t>2021 </a:t>
            </a:r>
            <a:r>
              <a:rPr lang="cs-CZ" sz="1650" dirty="0"/>
              <a:t>ve výši </a:t>
            </a:r>
            <a:r>
              <a:rPr lang="cs-CZ" sz="1650" dirty="0" smtClean="0"/>
              <a:t>22.180 </a:t>
            </a:r>
            <a:r>
              <a:rPr lang="cs-CZ" sz="1650" dirty="0"/>
              <a:t>tis. Kč, provozním revolvingovým úvěrem ve výši </a:t>
            </a:r>
            <a:r>
              <a:rPr lang="cs-CZ" sz="1650" dirty="0" smtClean="0"/>
              <a:t>7.597 </a:t>
            </a:r>
            <a:r>
              <a:rPr lang="cs-CZ" sz="1650" dirty="0"/>
              <a:t>tis. Kč, </a:t>
            </a:r>
            <a:r>
              <a:rPr lang="cs-CZ" sz="1650" b="1" u="sng" dirty="0"/>
              <a:t>při navrhovaných investicích a opravách ve výši </a:t>
            </a:r>
            <a:r>
              <a:rPr lang="cs-CZ" sz="1650" b="1" u="sng" dirty="0" smtClean="0"/>
              <a:t>39.697 </a:t>
            </a:r>
            <a:r>
              <a:rPr lang="cs-CZ" sz="1650" b="1" u="sng" dirty="0" err="1"/>
              <a:t>tis.Kč</a:t>
            </a:r>
            <a:endParaRPr lang="cs-CZ" sz="165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E697042-8FC4-42CE-993C-FC5E695FD78E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en-US" sz="1400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539750" y="3445559"/>
            <a:ext cx="8208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en-US" sz="3600" b="1" u="sng" dirty="0"/>
              <a:t>DĚKUJI VÁM ZA POZORNOST 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405622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B8C4DA-30C5-4CB1-B74E-B2E223DAAA54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Rozpočtované příjmy</a:t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2022</a:t>
            </a:r>
            <a:r>
              <a:rPr lang="cs-CZ" altLang="en-US" sz="2400" b="1" dirty="0">
                <a:solidFill>
                  <a:schemeClr val="tx1"/>
                </a:solidFill>
              </a:rPr>
              <a:t/>
            </a:r>
            <a:br>
              <a:rPr lang="cs-CZ" altLang="en-US" sz="24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9D6F82-1B63-448B-A227-101FDA2064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en-US" sz="1400"/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Příjmy </a:t>
            </a:r>
            <a:r>
              <a:rPr lang="cs-CZ" altLang="en-US" sz="2400" b="1" dirty="0">
                <a:solidFill>
                  <a:schemeClr val="tx2"/>
                </a:solidFill>
              </a:rPr>
              <a:t>– daňové příjmy (třída 1)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6015424"/>
            <a:ext cx="820916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3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Daňové příjmy na úrovni roku 2021 – nejvyšší část tvoří příjem z DPH a daň z příjmu právnických osob.</a:t>
            </a:r>
            <a:endParaRPr lang="cs-CZ" sz="13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37023"/>
            <a:ext cx="8147248" cy="49257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101DD2-66B6-4731-82DE-DA3C5D48DEA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en-US" sz="140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24687" y="163562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Příjmy </a:t>
            </a:r>
            <a:r>
              <a:rPr lang="cs-CZ" altLang="en-US" sz="2400" b="1" dirty="0">
                <a:solidFill>
                  <a:schemeClr val="tx2"/>
                </a:solidFill>
              </a:rPr>
              <a:t>– </a:t>
            </a:r>
            <a:r>
              <a:rPr lang="cs-CZ" altLang="en-US" sz="2400" b="1" dirty="0" smtClean="0">
                <a:solidFill>
                  <a:schemeClr val="tx2"/>
                </a:solidFill>
              </a:rPr>
              <a:t>z dotací a nedaňové (</a:t>
            </a:r>
            <a:r>
              <a:rPr lang="cs-CZ" altLang="en-US" sz="2400" b="1" dirty="0">
                <a:solidFill>
                  <a:schemeClr val="tx2"/>
                </a:solidFill>
              </a:rPr>
              <a:t>tř. 2 a </a:t>
            </a:r>
            <a:r>
              <a:rPr lang="cs-CZ" altLang="en-US" sz="2400" b="1" dirty="0" smtClean="0">
                <a:solidFill>
                  <a:schemeClr val="tx2"/>
                </a:solidFill>
              </a:rPr>
              <a:t>4)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5260340"/>
            <a:ext cx="83716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sz="1200" b="1" u="sng" dirty="0" smtClean="0"/>
              <a:t>Dotace </a:t>
            </a:r>
            <a:r>
              <a:rPr lang="cs-CZ" sz="1200" dirty="0"/>
              <a:t>– rozpočtována pravidelná dotace na výkon státní správy, od okolních obcí na agendu </a:t>
            </a:r>
            <a:r>
              <a:rPr lang="cs-CZ" sz="1200" dirty="0" smtClean="0"/>
              <a:t>přestupků + schválené dotace. V </a:t>
            </a:r>
            <a:r>
              <a:rPr lang="cs-CZ" sz="1200" dirty="0" smtClean="0">
                <a:solidFill>
                  <a:schemeClr val="accent4"/>
                </a:solidFill>
              </a:rPr>
              <a:t>r. 2021 </a:t>
            </a:r>
            <a:r>
              <a:rPr lang="cs-CZ" sz="1200" dirty="0" smtClean="0"/>
              <a:t>kompenzační bonusy, oprava č.p.115+116 a jiné. </a:t>
            </a:r>
            <a:endParaRPr lang="cs-CZ" sz="1200" dirty="0"/>
          </a:p>
          <a:p>
            <a:pPr algn="just">
              <a:buNone/>
            </a:pP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1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Nedaňové </a:t>
            </a:r>
            <a:r>
              <a:rPr lang="cs-CZ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příjmy</a:t>
            </a:r>
            <a:r>
              <a:rPr lang="cs-CZ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- rozpočtované o 8.193 tis. Kč méně než skutečnost roku </a:t>
            </a:r>
            <a:r>
              <a:rPr lang="cs-CZ" sz="1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2021 z toho 6.181 tis. </a:t>
            </a:r>
            <a:r>
              <a:rPr lang="cs-CZ" sz="1200" dirty="0" err="1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kč</a:t>
            </a:r>
            <a:r>
              <a:rPr lang="cs-CZ" sz="1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tzv. konsolidační položka (zahrnuta na straně příjmů i výdajů). V r.2021 přesun z VHČ a mandátního účtu 3.000 tis. Kč + 1 200 tis. Kč SHL. </a:t>
            </a:r>
            <a:endParaRPr lang="cs-CZ" sz="1200" dirty="0" smtClean="0">
              <a:effectLst/>
              <a:latin typeface="+mn-lt"/>
              <a:ea typeface="Calibri" panose="020F0502020204030204" pitchFamily="34" charset="0"/>
            </a:endParaRPr>
          </a:p>
          <a:p>
            <a:pPr algn="just">
              <a:buNone/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46504"/>
            <a:ext cx="8299648" cy="412798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CB81C3-889B-48AC-B0BD-73B754710DD5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en-US" sz="140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>
                <a:solidFill>
                  <a:schemeClr val="tx2"/>
                </a:solidFill>
              </a:rPr>
              <a:t>Příjmy </a:t>
            </a:r>
            <a:r>
              <a:rPr lang="cs-CZ" altLang="en-US" sz="2400" b="1" dirty="0">
                <a:solidFill>
                  <a:schemeClr val="tx2"/>
                </a:solidFill>
              </a:rPr>
              <a:t>– z dotací (třída 4)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21418"/>
            <a:ext cx="8346981" cy="249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705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8424" y="6245225"/>
            <a:ext cx="29837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8B173E-DE97-4BCD-A532-62C86A28FF93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en-US" sz="1400" dirty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 dirty="0"/>
              <a:t>Celkové příjmy </a:t>
            </a:r>
            <a:r>
              <a:rPr lang="cs-CZ" altLang="en-US" sz="3900" b="1" dirty="0"/>
              <a:t>= </a:t>
            </a:r>
            <a:r>
              <a:rPr lang="cs-CZ" altLang="en-US" sz="3900" b="1" dirty="0" smtClean="0"/>
              <a:t>91.378 </a:t>
            </a:r>
            <a:r>
              <a:rPr lang="cs-CZ" altLang="en-US" sz="3900" b="1" dirty="0"/>
              <a:t>tis. Kč</a:t>
            </a:r>
            <a:endParaRPr lang="en-US" altLang="en-US" sz="3900" dirty="0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70137"/>
            <a:ext cx="7936675" cy="451910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0FA46BB-4526-4A96-8D10-F305F00B6E3C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/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4000" b="1" dirty="0">
                <a:solidFill>
                  <a:schemeClr val="tx1"/>
                </a:solidFill>
              </a:rPr>
              <a:t>Rozpočtované výdaje</a:t>
            </a:r>
            <a:br>
              <a:rPr lang="cs-CZ" altLang="en-US" sz="4000" b="1" dirty="0">
                <a:solidFill>
                  <a:schemeClr val="tx1"/>
                </a:solidFill>
              </a:rPr>
            </a:br>
            <a:r>
              <a:rPr lang="cs-CZ" altLang="en-US" sz="2400" b="1" dirty="0">
                <a:solidFill>
                  <a:schemeClr val="tx1"/>
                </a:solidFill>
              </a:rPr>
              <a:t>na rok 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2022</a:t>
            </a:r>
            <a:r>
              <a:rPr lang="cs-CZ" altLang="en-US" sz="2400" b="1" dirty="0">
                <a:solidFill>
                  <a:schemeClr val="tx1"/>
                </a:solidFill>
              </a:rPr>
              <a:t/>
            </a:r>
            <a:br>
              <a:rPr lang="cs-CZ" altLang="en-US" sz="24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endParaRPr lang="en-US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95C918-5F8C-4C88-A8B7-BD09349E7FA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en-US" sz="140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 dirty="0">
                <a:solidFill>
                  <a:schemeClr val="tx2"/>
                </a:solidFill>
              </a:rPr>
              <a:t>Celkové výdaje = </a:t>
            </a:r>
            <a:r>
              <a:rPr lang="cs-CZ" altLang="en-US" sz="3600" b="1" dirty="0">
                <a:solidFill>
                  <a:srgbClr val="FF0000"/>
                </a:solidFill>
              </a:rPr>
              <a:t>121.155 </a:t>
            </a:r>
            <a:r>
              <a:rPr lang="cs-CZ" altLang="en-US" sz="3600" b="1" dirty="0" err="1">
                <a:solidFill>
                  <a:srgbClr val="FF0000"/>
                </a:solidFill>
              </a:rPr>
              <a:t>tis.Kč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7706" y="6298813"/>
            <a:ext cx="8281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cs-CZ" altLang="en-US" sz="1200" dirty="0" smtClean="0"/>
              <a:t>2022 </a:t>
            </a:r>
            <a:r>
              <a:rPr lang="cs-CZ" altLang="en-US" sz="1200" dirty="0"/>
              <a:t>– </a:t>
            </a:r>
            <a:r>
              <a:rPr lang="cs-CZ" altLang="en-US" sz="1100" dirty="0"/>
              <a:t>ulice Horní, ulice za radnicí,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98" y="938640"/>
            <a:ext cx="6707270" cy="530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90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12742</TotalTime>
  <Words>470</Words>
  <Application>Microsoft Office PowerPoint</Application>
  <PresentationFormat>Předvádění na obrazovce (4:3)</PresentationFormat>
  <Paragraphs>99</Paragraphs>
  <Slides>20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Výchozí návrh</vt:lpstr>
      <vt:lpstr>  Rozpočet města Police nad Metují na rok 2022    </vt:lpstr>
      <vt:lpstr>Prezentace aplikace PowerPoint</vt:lpstr>
      <vt:lpstr>  Rozpočtované příjmy na rok 2022    </vt:lpstr>
      <vt:lpstr>Prezentace aplikace PowerPoint</vt:lpstr>
      <vt:lpstr>Prezentace aplikace PowerPoint</vt:lpstr>
      <vt:lpstr>Prezentace aplikace PowerPoint</vt:lpstr>
      <vt:lpstr>Prezentace aplikace PowerPoint</vt:lpstr>
      <vt:lpstr>  Rozpočtované výdaje na rok 2022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</vt:lpstr>
      <vt:lpstr>Prezentace aplikace PowerPoint</vt:lpstr>
    </vt:vector>
  </TitlesOfParts>
  <Company>GUSEPPE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Matyska</dc:creator>
  <cp:lastModifiedBy>Jiří Vlček</cp:lastModifiedBy>
  <cp:revision>766</cp:revision>
  <dcterms:created xsi:type="dcterms:W3CDTF">2004-12-01T11:03:57Z</dcterms:created>
  <dcterms:modified xsi:type="dcterms:W3CDTF">2022-02-22T15:45:23Z</dcterms:modified>
</cp:coreProperties>
</file>