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402" r:id="rId2"/>
    <p:sldId id="431" r:id="rId3"/>
    <p:sldId id="422" r:id="rId4"/>
    <p:sldId id="403" r:id="rId5"/>
    <p:sldId id="429" r:id="rId6"/>
    <p:sldId id="512" r:id="rId7"/>
    <p:sldId id="502" r:id="rId8"/>
    <p:sldId id="425" r:id="rId9"/>
    <p:sldId id="516" r:id="rId10"/>
    <p:sldId id="517" r:id="rId11"/>
    <p:sldId id="518" r:id="rId12"/>
    <p:sldId id="406" r:id="rId13"/>
    <p:sldId id="501" r:id="rId14"/>
    <p:sldId id="477" r:id="rId15"/>
    <p:sldId id="490" r:id="rId16"/>
    <p:sldId id="511" r:id="rId17"/>
    <p:sldId id="513" r:id="rId18"/>
    <p:sldId id="514" r:id="rId19"/>
    <p:sldId id="436" r:id="rId20"/>
    <p:sldId id="508" r:id="rId21"/>
  </p:sldIdLst>
  <p:sldSz cx="9144000" cy="6858000" type="screen4x3"/>
  <p:notesSz cx="6669088" cy="9928225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9" autoAdjust="0"/>
    <p:restoredTop sz="92967" autoAdjust="0"/>
  </p:normalViewPr>
  <p:slideViewPr>
    <p:cSldViewPr>
      <p:cViewPr varScale="1">
        <p:scale>
          <a:sx n="108" d="100"/>
          <a:sy n="108" d="100"/>
        </p:scale>
        <p:origin x="165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1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1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5A8C839-D6DB-4379-B9CF-8149EA0ED8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684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Klepnutím lze upravit styly předlohy textu.</a:t>
            </a:r>
          </a:p>
          <a:p>
            <a:pPr lvl="1"/>
            <a:r>
              <a:rPr lang="en-US" noProof="0"/>
              <a:t>Druhá úroveň</a:t>
            </a:r>
          </a:p>
          <a:p>
            <a:pPr lvl="2"/>
            <a:r>
              <a:rPr lang="en-US" noProof="0"/>
              <a:t>Třetí úroveň</a:t>
            </a:r>
          </a:p>
          <a:p>
            <a:pPr lvl="3"/>
            <a:r>
              <a:rPr lang="en-US" noProof="0"/>
              <a:t>Čtvrtá úroveň</a:t>
            </a:r>
          </a:p>
          <a:p>
            <a:pPr lvl="4"/>
            <a:r>
              <a:rPr lang="en-US" noProof="0"/>
              <a:t>Pátá úroveň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BC00029-3807-4618-8BA1-FD9E71378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27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CFE7563-7556-4108-805A-D0628313D6EF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1534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A989525-5A64-47BD-9986-269F822911D3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06749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0E73276-F10C-408E-A3B6-C72D028D1910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84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22724E-2A59-4342-B6F1-F5101E35469F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55163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22724E-2A59-4342-B6F1-F5101E35469F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1813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22724E-2A59-4342-B6F1-F5101E35469F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08278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22724E-2A59-4342-B6F1-F5101E35469F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5659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F22CD3A-347B-4655-B97A-A105EF91D3CE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1261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AA0B4EC-77E3-4E42-B6BD-8AFFD0499E33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6475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A905035-F85E-4166-8D83-7BCA0CFD0043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5293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CA8C9C0-CE74-48C5-8252-7BF1BCD42936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996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4D444A3-4A9F-4B01-A08A-AAC2C7EC356C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6335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6D6F221-B53C-4B72-89E2-75B9A4B8535E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6994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218184E-7848-49F2-8154-0BBF572ECF18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6593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218184E-7848-49F2-8154-0BBF572ECF18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1950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D49DDC9-0CCB-4EAC-A583-B33CE01C0D50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7661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13D32-7707-4750-BC6E-BEEEDE5EE2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058013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33325-C430-4210-B4DE-9439ECBE58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6016542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455E0-3219-48BE-B9E8-B87AC04608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559225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9C72F-FBB1-455F-B4A8-39759BE8B6D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895782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1E740-C173-4ACF-A482-B9CA65CEF4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1106286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42D7C-AEF4-407C-A0DC-C956E628E5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609771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82FE3-00FF-41BA-B752-1F623C4A99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865147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C49E9-0713-49A5-98BC-2758FF9E66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98083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818E6-7698-477A-9D10-7546E839AF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674712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9B803-9366-481B-AD81-EBD3CD9185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9046135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08C12-D6A9-4C14-BA8D-46D29EBC9A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074509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/>
              <a:t>Klepnutím lze upravit styly předlohy textu.</a:t>
            </a:r>
          </a:p>
          <a:p>
            <a:pPr lvl="1"/>
            <a:r>
              <a:rPr lang="cs-CZ" altLang="en-US"/>
              <a:t>Druhá úroveň</a:t>
            </a:r>
          </a:p>
          <a:p>
            <a:pPr lvl="2"/>
            <a:r>
              <a:rPr lang="cs-CZ" altLang="en-US"/>
              <a:t>Třetí úroveň</a:t>
            </a:r>
          </a:p>
          <a:p>
            <a:pPr lvl="3"/>
            <a:r>
              <a:rPr lang="cs-CZ" altLang="en-US"/>
              <a:t>Čtvrtá úroveň</a:t>
            </a:r>
          </a:p>
          <a:p>
            <a:pPr lvl="4"/>
            <a:r>
              <a:rPr lang="cs-CZ" altLang="en-US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5E2860B-D44C-471D-98F8-C36BC65CE1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323850" cy="6858000"/>
          </a:xfrm>
          <a:prstGeom prst="rect">
            <a:avLst/>
          </a:prstGeom>
          <a:gradFill rotWithShape="1">
            <a:gsLst>
              <a:gs pos="0">
                <a:srgbClr val="AA6600"/>
              </a:gs>
              <a:gs pos="50000">
                <a:srgbClr val="FF9900"/>
              </a:gs>
              <a:gs pos="100000">
                <a:srgbClr val="AA66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395288" y="981075"/>
            <a:ext cx="8443912" cy="9525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33" name="Line 10"/>
          <p:cNvSpPr>
            <a:spLocks noChangeShapeType="1"/>
          </p:cNvSpPr>
          <p:nvPr userDrawn="1"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1034" name="Picture 11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234950"/>
            <a:ext cx="6111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DEA5099-F4B7-4C86-B6BB-588B4B204C3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cs-CZ" altLang="en-US" sz="140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en-US" sz="4000" b="1" dirty="0">
                <a:solidFill>
                  <a:schemeClr val="tx1"/>
                </a:solidFill>
              </a:rPr>
              <a:t/>
            </a:r>
            <a:br>
              <a:rPr lang="cs-CZ" altLang="en-US" sz="4000" b="1" dirty="0">
                <a:solidFill>
                  <a:schemeClr val="tx1"/>
                </a:solidFill>
              </a:rPr>
            </a:br>
            <a:r>
              <a:rPr lang="cs-CZ" altLang="en-US" sz="4000" b="1" dirty="0">
                <a:solidFill>
                  <a:schemeClr val="tx1"/>
                </a:solidFill>
              </a:rPr>
              <a:t/>
            </a:r>
            <a:br>
              <a:rPr lang="cs-CZ" altLang="en-US" sz="4000" b="1" dirty="0">
                <a:solidFill>
                  <a:schemeClr val="tx1"/>
                </a:solidFill>
              </a:rPr>
            </a:br>
            <a:r>
              <a:rPr lang="cs-CZ" altLang="en-US" sz="4000" b="1" dirty="0">
                <a:solidFill>
                  <a:schemeClr val="tx1"/>
                </a:solidFill>
              </a:rPr>
              <a:t>R</a:t>
            </a:r>
            <a:r>
              <a:rPr lang="cs-CZ" altLang="en-US" b="1" dirty="0">
                <a:solidFill>
                  <a:schemeClr val="tx1"/>
                </a:solidFill>
              </a:rPr>
              <a:t>ozpočet města</a:t>
            </a:r>
            <a:r>
              <a:rPr lang="cs-CZ" altLang="en-US" sz="4000" b="1" dirty="0">
                <a:solidFill>
                  <a:schemeClr val="tx1"/>
                </a:solidFill>
              </a:rPr>
              <a:t/>
            </a:r>
            <a:br>
              <a:rPr lang="cs-CZ" altLang="en-US" sz="4000" b="1" dirty="0">
                <a:solidFill>
                  <a:schemeClr val="tx1"/>
                </a:solidFill>
              </a:rPr>
            </a:br>
            <a:r>
              <a:rPr lang="cs-CZ" altLang="en-US" sz="3200" b="1" dirty="0">
                <a:solidFill>
                  <a:srgbClr val="FF3300"/>
                </a:solidFill>
              </a:rPr>
              <a:t>Police nad Metují</a:t>
            </a:r>
            <a:r>
              <a:rPr lang="cs-CZ" altLang="en-US" sz="3600" b="1" dirty="0">
                <a:solidFill>
                  <a:schemeClr val="tx1"/>
                </a:solidFill>
              </a:rPr>
              <a:t/>
            </a:r>
            <a:br>
              <a:rPr lang="cs-CZ" altLang="en-US" sz="3600" b="1" dirty="0">
                <a:solidFill>
                  <a:schemeClr val="tx1"/>
                </a:solidFill>
              </a:rPr>
            </a:br>
            <a:r>
              <a:rPr lang="cs-CZ" altLang="en-US" sz="2400" b="1" dirty="0">
                <a:solidFill>
                  <a:schemeClr val="tx1"/>
                </a:solidFill>
              </a:rPr>
              <a:t>na rok </a:t>
            </a:r>
            <a:r>
              <a:rPr lang="cs-CZ" altLang="en-US" sz="2400" b="1" dirty="0" smtClean="0">
                <a:solidFill>
                  <a:schemeClr val="tx1"/>
                </a:solidFill>
              </a:rPr>
              <a:t>2022</a:t>
            </a:r>
            <a:r>
              <a:rPr lang="cs-CZ" altLang="en-US" sz="2400" b="1" dirty="0">
                <a:solidFill>
                  <a:schemeClr val="tx1"/>
                </a:solidFill>
              </a:rPr>
              <a:t/>
            </a:r>
            <a:br>
              <a:rPr lang="cs-CZ" altLang="en-US" sz="2400" b="1" dirty="0">
                <a:solidFill>
                  <a:schemeClr val="tx1"/>
                </a:solidFill>
              </a:rPr>
            </a:br>
            <a:r>
              <a:rPr lang="cs-CZ" altLang="en-US" sz="2000" b="1" dirty="0">
                <a:solidFill>
                  <a:schemeClr val="tx1"/>
                </a:solidFill>
              </a:rPr>
              <a:t/>
            </a:r>
            <a:br>
              <a:rPr lang="cs-CZ" altLang="en-US" sz="2000" b="1" dirty="0">
                <a:solidFill>
                  <a:schemeClr val="tx1"/>
                </a:solidFill>
              </a:rPr>
            </a:br>
            <a:r>
              <a:rPr lang="cs-CZ" altLang="en-US" sz="2000" b="1" dirty="0">
                <a:solidFill>
                  <a:schemeClr val="tx1"/>
                </a:solidFill>
              </a:rPr>
              <a:t/>
            </a:r>
            <a:br>
              <a:rPr lang="cs-CZ" altLang="en-US" sz="2000" b="1" dirty="0">
                <a:solidFill>
                  <a:schemeClr val="tx1"/>
                </a:solidFill>
              </a:rPr>
            </a:br>
            <a:r>
              <a:rPr lang="cs-CZ" altLang="en-US" sz="2000" b="1" dirty="0">
                <a:solidFill>
                  <a:schemeClr val="tx1"/>
                </a:solidFill>
              </a:rPr>
              <a:t/>
            </a:r>
            <a:br>
              <a:rPr lang="cs-CZ" altLang="en-US" sz="2000" b="1" dirty="0">
                <a:solidFill>
                  <a:schemeClr val="tx1"/>
                </a:solidFill>
              </a:rPr>
            </a:br>
            <a:endParaRPr lang="en-US" altLang="en-US" sz="1600" b="1" dirty="0">
              <a:solidFill>
                <a:schemeClr val="tx1"/>
              </a:solidFill>
            </a:endParaRPr>
          </a:p>
        </p:txBody>
      </p:sp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076700"/>
            <a:ext cx="124777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FD7D0902-5F70-4C1F-A268-EEE0CE9FF8F0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cs-CZ" altLang="en-US" sz="1400"/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395288" y="224833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600" b="1" dirty="0">
                <a:solidFill>
                  <a:schemeClr val="tx2"/>
                </a:solidFill>
              </a:rPr>
              <a:t>Celkové výdaje = </a:t>
            </a:r>
            <a:r>
              <a:rPr lang="cs-CZ" altLang="en-US" sz="3600" b="1" dirty="0">
                <a:solidFill>
                  <a:srgbClr val="FF0000"/>
                </a:solidFill>
              </a:rPr>
              <a:t>121.155 </a:t>
            </a:r>
            <a:r>
              <a:rPr lang="cs-CZ" altLang="en-US" sz="3600" b="1" dirty="0" err="1">
                <a:solidFill>
                  <a:srgbClr val="FF0000"/>
                </a:solidFill>
              </a:rPr>
              <a:t>tis.Kč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  <p:sp>
        <p:nvSpPr>
          <p:cNvPr id="15365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93325" y="6151398"/>
            <a:ext cx="7848873" cy="464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cs-CZ" sz="1100" dirty="0"/>
              <a:t>Rok </a:t>
            </a:r>
            <a:r>
              <a:rPr lang="cs-CZ" sz="1100" dirty="0" smtClean="0"/>
              <a:t>2021 </a:t>
            </a:r>
            <a:r>
              <a:rPr lang="cs-CZ" sz="1100" dirty="0"/>
              <a:t>- </a:t>
            </a:r>
            <a:r>
              <a:rPr lang="cs-CZ" sz="1100" dirty="0" smtClean="0"/>
              <a:t>zateplení </a:t>
            </a:r>
            <a:r>
              <a:rPr lang="cs-CZ" sz="1100" dirty="0"/>
              <a:t>bytových domů Na Babí 115, 116 </a:t>
            </a:r>
            <a:endParaRPr lang="cs-CZ" sz="1100" dirty="0" smtClean="0"/>
          </a:p>
          <a:p>
            <a:r>
              <a:rPr lang="cs-CZ" sz="1100" dirty="0" smtClean="0"/>
              <a:t>Rok 2022 – koupaliště, sportoviště za benzinkou</a:t>
            </a:r>
            <a:endParaRPr lang="cs-CZ" sz="11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966360"/>
            <a:ext cx="6984776" cy="5157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3449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FD7D0902-5F70-4C1F-A268-EEE0CE9FF8F0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cs-CZ" altLang="en-US" sz="1400"/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395288" y="224833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600" b="1" dirty="0">
                <a:solidFill>
                  <a:schemeClr val="tx2"/>
                </a:solidFill>
              </a:rPr>
              <a:t>Celkové výdaje = </a:t>
            </a:r>
            <a:r>
              <a:rPr lang="cs-CZ" altLang="en-US" sz="3600" b="1" dirty="0">
                <a:solidFill>
                  <a:srgbClr val="FF0000"/>
                </a:solidFill>
              </a:rPr>
              <a:t>121.155 </a:t>
            </a:r>
            <a:r>
              <a:rPr lang="cs-CZ" altLang="en-US" sz="3600" b="1" dirty="0" err="1">
                <a:solidFill>
                  <a:srgbClr val="FF0000"/>
                </a:solidFill>
              </a:rPr>
              <a:t>tis.Kč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  <p:sp>
        <p:nvSpPr>
          <p:cNvPr id="15365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722" y="1051752"/>
            <a:ext cx="8000434" cy="487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3640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B42B85AD-9361-4DFA-A4B3-5EF7057F3B57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cs-CZ" altLang="en-US" sz="1400" dirty="0"/>
          </a:p>
        </p:txBody>
      </p:sp>
      <p:sp>
        <p:nvSpPr>
          <p:cNvPr id="13315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600" b="1" dirty="0">
                <a:solidFill>
                  <a:schemeClr val="tx2"/>
                </a:solidFill>
              </a:rPr>
              <a:t>Výdaje = </a:t>
            </a:r>
            <a:r>
              <a:rPr lang="cs-CZ" altLang="en-US" sz="3600" b="1" dirty="0" smtClean="0">
                <a:solidFill>
                  <a:srgbClr val="FF0000"/>
                </a:solidFill>
              </a:rPr>
              <a:t>121.155 </a:t>
            </a:r>
            <a:r>
              <a:rPr lang="cs-CZ" altLang="en-US" sz="3600" b="1" dirty="0" err="1">
                <a:solidFill>
                  <a:srgbClr val="FF0000"/>
                </a:solidFill>
              </a:rPr>
              <a:t>tis.Kč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  <p:sp>
        <p:nvSpPr>
          <p:cNvPr id="13317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Obdélník 9"/>
          <p:cNvSpPr>
            <a:spLocks noChangeArrowheads="1"/>
          </p:cNvSpPr>
          <p:nvPr/>
        </p:nvSpPr>
        <p:spPr bwMode="auto">
          <a:xfrm>
            <a:off x="394299" y="5944854"/>
            <a:ext cx="84248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cs-CZ" sz="1200" b="1" dirty="0" smtClean="0"/>
              <a:t>Celkové konsolidované </a:t>
            </a:r>
            <a:r>
              <a:rPr lang="cs-CZ" sz="1200" b="1" dirty="0"/>
              <a:t>výdaje jsou o </a:t>
            </a:r>
            <a:r>
              <a:rPr lang="cs-CZ" sz="1200" b="1" dirty="0" smtClean="0"/>
              <a:t>35.705 </a:t>
            </a:r>
            <a:r>
              <a:rPr lang="cs-CZ" sz="1200" b="1" dirty="0"/>
              <a:t>tis. Kč </a:t>
            </a:r>
            <a:r>
              <a:rPr lang="cs-CZ" sz="1200" b="1" dirty="0" smtClean="0"/>
              <a:t>vyšší </a:t>
            </a:r>
            <a:r>
              <a:rPr lang="cs-CZ" sz="1200" b="1" dirty="0"/>
              <a:t>než skutečnost v r. </a:t>
            </a:r>
            <a:r>
              <a:rPr lang="cs-CZ" sz="1200" b="1" dirty="0" smtClean="0"/>
              <a:t>2021</a:t>
            </a:r>
            <a:endParaRPr lang="cs-CZ" sz="1200" b="1" dirty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cs-CZ" sz="1200" b="1" dirty="0" smtClean="0"/>
              <a:t>Splátky </a:t>
            </a:r>
            <a:r>
              <a:rPr lang="cs-CZ" sz="1200" b="1" dirty="0"/>
              <a:t>úvěrů a půjčky ve výši </a:t>
            </a:r>
            <a:r>
              <a:rPr lang="cs-CZ" sz="1200" b="1" dirty="0" smtClean="0"/>
              <a:t>2 970 </a:t>
            </a:r>
            <a:r>
              <a:rPr lang="cs-CZ" sz="1200" b="1" dirty="0"/>
              <a:t>tis. Kč (ZUŠ, </a:t>
            </a:r>
            <a:r>
              <a:rPr lang="cs-CZ" sz="1200" b="1" dirty="0" smtClean="0"/>
              <a:t>ZŠ).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cs-CZ" sz="1200" b="1" dirty="0"/>
              <a:t>Výdaje zahrnují finanční prostředky účelově určené na spolufinancování projektů Evropské </a:t>
            </a:r>
            <a:r>
              <a:rPr lang="cs-CZ" sz="1200" b="1" dirty="0" smtClean="0"/>
              <a:t>unie</a:t>
            </a:r>
            <a:endParaRPr lang="cs-CZ" sz="1200" b="1" strike="sngStrike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1" y="1009648"/>
            <a:ext cx="7960423" cy="484313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F5D1900B-4C39-4FFB-9C75-DCD127578250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cs-CZ" altLang="en-US" sz="1400"/>
          </a:p>
        </p:txBody>
      </p:sp>
      <p:sp>
        <p:nvSpPr>
          <p:cNvPr id="24579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/>
              <a:t>Výdaje </a:t>
            </a:r>
            <a:r>
              <a:rPr lang="cs-CZ" altLang="en-US" sz="2400" b="1" dirty="0"/>
              <a:t>– </a:t>
            </a:r>
            <a:r>
              <a:rPr lang="cs-CZ" altLang="en-US" sz="3600" b="1" dirty="0"/>
              <a:t>Granty</a:t>
            </a:r>
            <a:endParaRPr lang="en-US" altLang="en-US" sz="6000" dirty="0"/>
          </a:p>
        </p:txBody>
      </p:sp>
      <p:sp>
        <p:nvSpPr>
          <p:cNvPr id="24581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10" name="TextovéPole 6"/>
          <p:cNvSpPr txBox="1">
            <a:spLocks noChangeArrowheads="1"/>
          </p:cNvSpPr>
          <p:nvPr/>
        </p:nvSpPr>
        <p:spPr bwMode="auto">
          <a:xfrm>
            <a:off x="395288" y="1124744"/>
            <a:ext cx="8641208" cy="4001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defRPr/>
            </a:pPr>
            <a:r>
              <a:rPr lang="cs-CZ" sz="2000" dirty="0"/>
              <a:t>Na grantový </a:t>
            </a:r>
            <a:r>
              <a:rPr lang="cs-CZ" sz="2000" dirty="0" smtClean="0"/>
              <a:t>program v oblasti kultury</a:t>
            </a:r>
            <a:r>
              <a:rPr lang="cs-CZ" sz="2000" dirty="0"/>
              <a:t> </a:t>
            </a:r>
            <a:r>
              <a:rPr lang="cs-CZ" sz="2000" dirty="0" smtClean="0"/>
              <a:t>a sportu je </a:t>
            </a:r>
            <a:r>
              <a:rPr lang="cs-CZ" sz="2000" dirty="0"/>
              <a:t>vyčleněno </a:t>
            </a:r>
            <a:r>
              <a:rPr lang="cs-CZ" sz="2000" dirty="0" smtClean="0"/>
              <a:t>celkem:</a:t>
            </a:r>
          </a:p>
          <a:p>
            <a:pPr eaLnBrk="1" hangingPunct="1">
              <a:defRPr/>
            </a:pPr>
            <a:r>
              <a:rPr lang="cs-CZ" sz="2000" dirty="0"/>
              <a:t>	</a:t>
            </a:r>
            <a:r>
              <a:rPr lang="cs-CZ" sz="2000" dirty="0" smtClean="0"/>
              <a:t> </a:t>
            </a:r>
            <a:r>
              <a:rPr lang="cs-CZ" sz="2400" b="1" dirty="0" smtClean="0">
                <a:solidFill>
                  <a:srgbClr val="FF0000"/>
                </a:solidFill>
              </a:rPr>
              <a:t>2.044 </a:t>
            </a:r>
            <a:r>
              <a:rPr lang="cs-CZ" sz="2400" b="1" dirty="0">
                <a:solidFill>
                  <a:srgbClr val="FF0000"/>
                </a:solidFill>
              </a:rPr>
              <a:t>tis. Kč</a:t>
            </a:r>
            <a:r>
              <a:rPr lang="cs-CZ" dirty="0"/>
              <a:t> </a:t>
            </a:r>
            <a:r>
              <a:rPr lang="cs-CZ" sz="2000" dirty="0"/>
              <a:t>a to takto :</a:t>
            </a:r>
          </a:p>
          <a:p>
            <a:pPr algn="l" eaLnBrk="1" hangingPunct="1">
              <a:defRPr/>
            </a:pPr>
            <a:endParaRPr lang="cs-CZ" sz="2000" dirty="0"/>
          </a:p>
          <a:p>
            <a:pPr marL="1085850" lvl="1" indent="-342900" algn="l" eaLnBrk="1" hangingPunct="1">
              <a:buFont typeface="Wingdings" panose="05000000000000000000" pitchFamily="2" charset="2"/>
              <a:buChar char="Ø"/>
              <a:defRPr/>
            </a:pPr>
            <a:r>
              <a:rPr lang="cs-CZ" sz="2000" dirty="0" smtClean="0"/>
              <a:t>Spolková činnost</a:t>
            </a:r>
            <a:r>
              <a:rPr lang="cs-CZ" sz="2000" dirty="0"/>
              <a:t>			</a:t>
            </a:r>
            <a:r>
              <a:rPr lang="cs-CZ" sz="2000" dirty="0" smtClean="0"/>
              <a:t>	1.541 </a:t>
            </a:r>
            <a:r>
              <a:rPr lang="cs-CZ" sz="2000" dirty="0"/>
              <a:t>tis. </a:t>
            </a:r>
            <a:r>
              <a:rPr lang="cs-CZ" sz="2000" dirty="0" smtClean="0"/>
              <a:t>Kč</a:t>
            </a:r>
          </a:p>
          <a:p>
            <a:pPr marL="1085850" lvl="1" indent="-342900" algn="l" eaLnBrk="1" hangingPunct="1">
              <a:buFont typeface="Wingdings" panose="05000000000000000000" pitchFamily="2" charset="2"/>
              <a:buChar char="Ø"/>
              <a:defRPr/>
            </a:pPr>
            <a:r>
              <a:rPr lang="cs-CZ" sz="2000" dirty="0" smtClean="0"/>
              <a:t>Akce pro veřejnost				   236 tis. Kč</a:t>
            </a:r>
          </a:p>
          <a:p>
            <a:pPr marL="1085850" lvl="1" indent="-342900" algn="l" eaLnBrk="1" hangingPunct="1">
              <a:buFont typeface="Wingdings" panose="05000000000000000000" pitchFamily="2" charset="2"/>
              <a:buChar char="Ø"/>
              <a:defRPr/>
            </a:pPr>
            <a:r>
              <a:rPr lang="cs-CZ" sz="2000" dirty="0" smtClean="0"/>
              <a:t>Mimořádné úspěchy jednotlivců		     15 tis. Kč</a:t>
            </a:r>
            <a:endParaRPr lang="cs-CZ" sz="2000" dirty="0"/>
          </a:p>
          <a:p>
            <a:pPr marL="1085850" lvl="1" indent="-342900" algn="l" eaLnBrk="1" hangingPunct="1">
              <a:buFont typeface="Wingdings" panose="05000000000000000000" pitchFamily="2" charset="2"/>
              <a:buChar char="Ø"/>
              <a:defRPr/>
            </a:pPr>
            <a:r>
              <a:rPr lang="cs-CZ" sz="2000" dirty="0" smtClean="0"/>
              <a:t>Rezerva </a:t>
            </a:r>
            <a:r>
              <a:rPr lang="cs-CZ" sz="2000" dirty="0"/>
              <a:t>na 2.pololetí	 			  </a:t>
            </a:r>
            <a:r>
              <a:rPr lang="cs-CZ" sz="2000" dirty="0" smtClean="0"/>
              <a:t> 101 </a:t>
            </a:r>
            <a:r>
              <a:rPr lang="cs-CZ" sz="2000" dirty="0"/>
              <a:t>tis. </a:t>
            </a:r>
            <a:r>
              <a:rPr lang="cs-CZ" sz="2000" dirty="0" smtClean="0"/>
              <a:t>Kč</a:t>
            </a:r>
          </a:p>
          <a:p>
            <a:pPr marL="800100" lvl="1" indent="0" algn="l" eaLnBrk="1" hangingPunct="1">
              <a:defRPr/>
            </a:pPr>
            <a:endParaRPr lang="cs-CZ" sz="2000" dirty="0" smtClean="0"/>
          </a:p>
          <a:p>
            <a:pPr marL="1143000" lvl="1" indent="-342900" algn="l" eaLnBrk="1" hangingPunct="1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Na grantový program v sociální </a:t>
            </a:r>
            <a:r>
              <a:rPr lang="cs-CZ" dirty="0"/>
              <a:t>oblasti je </a:t>
            </a:r>
            <a:r>
              <a:rPr lang="cs-CZ" dirty="0" smtClean="0"/>
              <a:t>vyčleněno     </a:t>
            </a:r>
            <a:r>
              <a:rPr lang="cs-CZ" dirty="0" smtClean="0">
                <a:solidFill>
                  <a:schemeClr val="accent4"/>
                </a:solidFill>
              </a:rPr>
              <a:t>104 </a:t>
            </a:r>
            <a:r>
              <a:rPr lang="cs-CZ" dirty="0">
                <a:solidFill>
                  <a:schemeClr val="accent4"/>
                </a:solidFill>
              </a:rPr>
              <a:t>tis. </a:t>
            </a:r>
            <a:r>
              <a:rPr lang="cs-CZ" dirty="0" smtClean="0">
                <a:solidFill>
                  <a:schemeClr val="accent4"/>
                </a:solidFill>
              </a:rPr>
              <a:t>Kč</a:t>
            </a:r>
          </a:p>
          <a:p>
            <a:pPr marL="1143000" lvl="1" indent="-342900" algn="l" eaLnBrk="1" hangingPunct="1">
              <a:buFont typeface="Wingdings" panose="05000000000000000000" pitchFamily="2" charset="2"/>
              <a:buChar char="Ø"/>
              <a:defRPr/>
            </a:pPr>
            <a:r>
              <a:rPr lang="cs-CZ" dirty="0" smtClean="0">
                <a:solidFill>
                  <a:schemeClr val="accent4"/>
                </a:solidFill>
              </a:rPr>
              <a:t>Rezerva </a:t>
            </a:r>
            <a:r>
              <a:rPr lang="cs-CZ" dirty="0">
                <a:solidFill>
                  <a:schemeClr val="accent4"/>
                </a:solidFill>
              </a:rPr>
              <a:t>na </a:t>
            </a:r>
            <a:r>
              <a:rPr lang="cs-CZ" dirty="0" smtClean="0">
                <a:solidFill>
                  <a:schemeClr val="accent4"/>
                </a:solidFill>
              </a:rPr>
              <a:t>2.pololetí 				      46 </a:t>
            </a:r>
            <a:r>
              <a:rPr lang="cs-CZ" dirty="0">
                <a:solidFill>
                  <a:schemeClr val="accent4"/>
                </a:solidFill>
              </a:rPr>
              <a:t>tis. </a:t>
            </a:r>
            <a:r>
              <a:rPr lang="cs-CZ" dirty="0" smtClean="0">
                <a:solidFill>
                  <a:schemeClr val="accent4"/>
                </a:solidFill>
              </a:rPr>
              <a:t>Kč</a:t>
            </a:r>
          </a:p>
          <a:p>
            <a:pPr marL="800100" lvl="1" indent="0" algn="l" eaLnBrk="1" hangingPunct="1">
              <a:defRPr/>
            </a:pPr>
            <a:endParaRPr lang="cs-CZ" sz="2000" dirty="0"/>
          </a:p>
          <a:p>
            <a:pPr marL="800100" lvl="1" indent="0" algn="l" eaLnBrk="1" hangingPunct="1">
              <a:defRPr/>
            </a:pPr>
            <a:endParaRPr lang="cs-CZ" sz="2000" dirty="0"/>
          </a:p>
          <a:p>
            <a:pPr marL="800100" lvl="1" indent="0" algn="l" eaLnBrk="1" hangingPunct="1">
              <a:defRPr/>
            </a:pPr>
            <a:r>
              <a:rPr lang="cs-CZ" sz="1400" dirty="0" smtClean="0"/>
              <a:t>Detailní čerpání grantů je součástí jiného bodu.</a:t>
            </a:r>
            <a:endParaRPr lang="cs-CZ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3B7615CB-D83B-4BA0-AE9D-19C9A96F66A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cs-CZ" altLang="en-US" sz="1400"/>
          </a:p>
        </p:txBody>
      </p:sp>
      <p:sp>
        <p:nvSpPr>
          <p:cNvPr id="31747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Výdaje </a:t>
            </a:r>
            <a:r>
              <a:rPr lang="cs-CZ" altLang="en-US" sz="2000" b="1" dirty="0">
                <a:solidFill>
                  <a:schemeClr val="tx2"/>
                </a:solidFill>
              </a:rPr>
              <a:t>– </a:t>
            </a:r>
            <a:r>
              <a:rPr lang="cs-CZ" altLang="en-US" sz="2800" b="1" dirty="0">
                <a:solidFill>
                  <a:schemeClr val="tx2"/>
                </a:solidFill>
              </a:rPr>
              <a:t>Investice a opravy</a:t>
            </a:r>
            <a:endParaRPr lang="en-US" altLang="en-US" sz="5400" dirty="0">
              <a:solidFill>
                <a:schemeClr val="tx2"/>
              </a:solidFill>
            </a:endParaRPr>
          </a:p>
        </p:txBody>
      </p:sp>
      <p:sp>
        <p:nvSpPr>
          <p:cNvPr id="31749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750" name="TextovéPole 7"/>
          <p:cNvSpPr txBox="1">
            <a:spLocks noChangeArrowheads="1"/>
          </p:cNvSpPr>
          <p:nvPr/>
        </p:nvSpPr>
        <p:spPr bwMode="auto">
          <a:xfrm>
            <a:off x="357188" y="1731727"/>
            <a:ext cx="8501062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2400" b="1" dirty="0"/>
              <a:t>Na základě investičního plánu na roky </a:t>
            </a:r>
            <a:r>
              <a:rPr lang="cs-CZ" altLang="en-US" sz="2400" b="1" dirty="0" smtClean="0"/>
              <a:t>2022 </a:t>
            </a:r>
            <a:r>
              <a:rPr lang="cs-CZ" altLang="en-US" sz="2400" b="1" dirty="0"/>
              <a:t>– </a:t>
            </a:r>
            <a:r>
              <a:rPr lang="cs-CZ" altLang="en-US" sz="2400" b="1" dirty="0" smtClean="0"/>
              <a:t>2025 </a:t>
            </a:r>
            <a:r>
              <a:rPr lang="cs-CZ" altLang="en-US" sz="2400" b="1" dirty="0"/>
              <a:t>Rada města navrhuje zařadit do rozpočtu roku </a:t>
            </a:r>
            <a:r>
              <a:rPr lang="cs-CZ" altLang="en-US" sz="2400" b="1" dirty="0" smtClean="0"/>
              <a:t>2022 </a:t>
            </a:r>
            <a:r>
              <a:rPr lang="cs-CZ" altLang="en-US" sz="2400" b="1" dirty="0"/>
              <a:t>investice</a:t>
            </a:r>
            <a:br>
              <a:rPr lang="cs-CZ" altLang="en-US" sz="2400" b="1" dirty="0"/>
            </a:br>
            <a:r>
              <a:rPr lang="cs-CZ" altLang="en-US" sz="2400" b="1" dirty="0"/>
              <a:t>a opravy v celkové výši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2400" b="1" dirty="0">
              <a:solidFill>
                <a:srgbClr val="FF33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2800" b="1" dirty="0" smtClean="0">
                <a:solidFill>
                  <a:srgbClr val="FF3300"/>
                </a:solidFill>
              </a:rPr>
              <a:t>39.697 </a:t>
            </a:r>
            <a:r>
              <a:rPr lang="cs-CZ" altLang="en-US" sz="2800" b="1" dirty="0">
                <a:solidFill>
                  <a:srgbClr val="FF3300"/>
                </a:solidFill>
              </a:rPr>
              <a:t>tis. Kč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000" dirty="0"/>
          </a:p>
          <a:p>
            <a:pPr lvl="1" eaLnBrk="1" hangingPunct="1">
              <a:spcBef>
                <a:spcPct val="0"/>
              </a:spcBef>
              <a:buNone/>
            </a:pPr>
            <a:endParaRPr lang="cs-CZ" altLang="en-US" sz="1200" dirty="0"/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cs-CZ" altLang="en-US" sz="12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20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2000" dirty="0"/>
          </a:p>
        </p:txBody>
      </p:sp>
      <p:sp>
        <p:nvSpPr>
          <p:cNvPr id="9" name="TextovéPole 7"/>
          <p:cNvSpPr txBox="1">
            <a:spLocks noChangeArrowheads="1"/>
          </p:cNvSpPr>
          <p:nvPr/>
        </p:nvSpPr>
        <p:spPr bwMode="auto">
          <a:xfrm>
            <a:off x="539552" y="4625584"/>
            <a:ext cx="53941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200" dirty="0" smtClean="0"/>
              <a:t>Z toho (v Kč)</a:t>
            </a:r>
            <a:endParaRPr lang="cs-CZ" altLang="en-US" sz="1100" dirty="0">
              <a:solidFill>
                <a:srgbClr val="FF0000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59" y="4975167"/>
            <a:ext cx="5020089" cy="1162547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C81CE684-92E0-45E9-BCAF-2001CCF9261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cs-CZ" altLang="en-US" sz="1400"/>
          </a:p>
        </p:txBody>
      </p:sp>
      <p:sp>
        <p:nvSpPr>
          <p:cNvPr id="33795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3797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60813" y="26670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400" b="1" dirty="0">
                <a:solidFill>
                  <a:schemeClr val="tx2"/>
                </a:solidFill>
              </a:rPr>
              <a:t>Investice a opravy </a:t>
            </a:r>
            <a:r>
              <a:rPr lang="cs-CZ" altLang="en-US" sz="2000" b="1" dirty="0">
                <a:solidFill>
                  <a:schemeClr val="tx2"/>
                </a:solidFill>
              </a:rPr>
              <a:t>– zařazené přímo do rozpočtu </a:t>
            </a:r>
            <a:endParaRPr lang="en-US" altLang="en-US" sz="2400" dirty="0">
              <a:solidFill>
                <a:schemeClr val="tx2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1124744"/>
            <a:ext cx="8448263" cy="4896544"/>
          </a:xfrm>
          <a:prstGeom prst="rect">
            <a:avLst/>
          </a:prstGeom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93325" y="6151398"/>
            <a:ext cx="784887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cs-CZ" sz="1100" dirty="0" smtClean="0"/>
              <a:t>* PD</a:t>
            </a:r>
            <a:r>
              <a:rPr lang="en-GB" sz="1100" dirty="0" smtClean="0"/>
              <a:t> – </a:t>
            </a:r>
            <a:r>
              <a:rPr lang="en-GB" sz="1100" dirty="0" err="1" smtClean="0"/>
              <a:t>Projektov</a:t>
            </a:r>
            <a:r>
              <a:rPr lang="cs-CZ" sz="1100" dirty="0"/>
              <a:t>á</a:t>
            </a:r>
            <a:r>
              <a:rPr lang="en-GB" sz="1100" dirty="0" smtClean="0"/>
              <a:t> </a:t>
            </a:r>
            <a:r>
              <a:rPr lang="en-GB" sz="1100" dirty="0" err="1" smtClean="0"/>
              <a:t>dokumentace</a:t>
            </a:r>
            <a:endParaRPr lang="cs-CZ" sz="11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C81CE684-92E0-45E9-BCAF-2001CCF9261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cs-CZ" altLang="en-US" sz="1400"/>
          </a:p>
        </p:txBody>
      </p:sp>
      <p:sp>
        <p:nvSpPr>
          <p:cNvPr id="33795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3797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60813" y="26670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400" b="1" dirty="0">
                <a:solidFill>
                  <a:schemeClr val="tx2"/>
                </a:solidFill>
              </a:rPr>
              <a:t>Investice a opravy </a:t>
            </a:r>
            <a:r>
              <a:rPr lang="cs-CZ" altLang="en-US" sz="2000" b="1" dirty="0">
                <a:solidFill>
                  <a:schemeClr val="tx2"/>
                </a:solidFill>
              </a:rPr>
              <a:t>– zařazené přímo do rozpočtu </a:t>
            </a:r>
            <a:endParaRPr lang="en-US" altLang="en-US" sz="2400" dirty="0">
              <a:solidFill>
                <a:schemeClr val="tx2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1052736"/>
            <a:ext cx="7594647" cy="4940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4153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C81CE684-92E0-45E9-BCAF-2001CCF9261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cs-CZ" altLang="en-US" sz="1400"/>
          </a:p>
        </p:txBody>
      </p:sp>
      <p:sp>
        <p:nvSpPr>
          <p:cNvPr id="33795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3797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60813" y="26670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400" b="1" dirty="0">
                <a:solidFill>
                  <a:schemeClr val="tx2"/>
                </a:solidFill>
              </a:rPr>
              <a:t>Investice a opravy </a:t>
            </a:r>
            <a:r>
              <a:rPr lang="cs-CZ" altLang="en-US" sz="2000" b="1" dirty="0">
                <a:solidFill>
                  <a:schemeClr val="tx2"/>
                </a:solidFill>
              </a:rPr>
              <a:t>– zařazené přímo do rozpočtu </a:t>
            </a:r>
            <a:endParaRPr lang="en-US" altLang="en-US" sz="2400" dirty="0">
              <a:solidFill>
                <a:schemeClr val="tx2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308100"/>
            <a:ext cx="8322731" cy="4065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7293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C81CE684-92E0-45E9-BCAF-2001CCF9261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cs-CZ" altLang="en-US" sz="1400"/>
          </a:p>
        </p:txBody>
      </p:sp>
      <p:sp>
        <p:nvSpPr>
          <p:cNvPr id="33795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3797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60813" y="26670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400" b="1" dirty="0">
                <a:solidFill>
                  <a:schemeClr val="tx2"/>
                </a:solidFill>
              </a:rPr>
              <a:t>Investice a opravy </a:t>
            </a:r>
            <a:r>
              <a:rPr lang="cs-CZ" altLang="en-US" sz="2000" b="1" dirty="0">
                <a:solidFill>
                  <a:schemeClr val="tx2"/>
                </a:solidFill>
              </a:rPr>
              <a:t>– zařazené přímo do rozpočtu </a:t>
            </a:r>
            <a:endParaRPr lang="en-US" altLang="en-US" sz="2400" dirty="0">
              <a:solidFill>
                <a:schemeClr val="tx2"/>
              </a:solidFill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124743"/>
            <a:ext cx="7800360" cy="5120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9141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12AD65D-A9D0-4554-912D-D485B224714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cs-CZ" altLang="en-US" sz="140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en-US" sz="4000" b="1" dirty="0">
                <a:solidFill>
                  <a:schemeClr val="tx1"/>
                </a:solidFill>
              </a:rPr>
              <a:t/>
            </a:r>
            <a:br>
              <a:rPr lang="cs-CZ" altLang="en-US" sz="4000" b="1" dirty="0">
                <a:solidFill>
                  <a:schemeClr val="tx1"/>
                </a:solidFill>
              </a:rPr>
            </a:br>
            <a:r>
              <a:rPr lang="cs-CZ" altLang="en-US" sz="4000" b="1" dirty="0">
                <a:solidFill>
                  <a:schemeClr val="tx1"/>
                </a:solidFill>
              </a:rPr>
              <a:t/>
            </a:r>
            <a:br>
              <a:rPr lang="cs-CZ" altLang="en-US" sz="4000" b="1" dirty="0">
                <a:solidFill>
                  <a:schemeClr val="tx1"/>
                </a:solidFill>
              </a:rPr>
            </a:br>
            <a:r>
              <a:rPr lang="cs-CZ" altLang="en-US" sz="2000" b="1" dirty="0">
                <a:solidFill>
                  <a:schemeClr val="tx1"/>
                </a:solidFill>
              </a:rPr>
              <a:t/>
            </a:r>
            <a:br>
              <a:rPr lang="cs-CZ" altLang="en-US" sz="2000" b="1" dirty="0">
                <a:solidFill>
                  <a:schemeClr val="tx1"/>
                </a:solidFill>
              </a:rPr>
            </a:br>
            <a:r>
              <a:rPr lang="cs-CZ" altLang="en-US" sz="2000" b="1" dirty="0">
                <a:solidFill>
                  <a:schemeClr val="tx1"/>
                </a:solidFill>
              </a:rPr>
              <a:t/>
            </a:r>
            <a:br>
              <a:rPr lang="cs-CZ" altLang="en-US" sz="2000" b="1" dirty="0">
                <a:solidFill>
                  <a:schemeClr val="tx1"/>
                </a:solidFill>
              </a:rPr>
            </a:br>
            <a:r>
              <a:rPr lang="cs-CZ" altLang="en-US" sz="2000" b="1" dirty="0">
                <a:solidFill>
                  <a:schemeClr val="tx1"/>
                </a:solidFill>
              </a:rPr>
              <a:t/>
            </a:r>
            <a:br>
              <a:rPr lang="cs-CZ" altLang="en-US" sz="2000" b="1" dirty="0">
                <a:solidFill>
                  <a:schemeClr val="tx1"/>
                </a:solidFill>
              </a:rPr>
            </a:br>
            <a:endParaRPr lang="en-US" altLang="en-US" sz="1600" b="1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95288" y="26670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600" b="1" dirty="0">
                <a:solidFill>
                  <a:schemeClr val="tx2"/>
                </a:solidFill>
              </a:rPr>
              <a:t>Detailní rozpočty na r. </a:t>
            </a:r>
            <a:r>
              <a:rPr lang="cs-CZ" altLang="en-US" sz="3600" b="1" dirty="0" smtClean="0">
                <a:solidFill>
                  <a:schemeClr val="tx2"/>
                </a:solidFill>
              </a:rPr>
              <a:t>2022 </a:t>
            </a:r>
            <a:r>
              <a:rPr lang="cs-CZ" altLang="en-US" sz="2400" b="1" dirty="0" smtClean="0">
                <a:solidFill>
                  <a:schemeClr val="tx2"/>
                </a:solidFill>
              </a:rPr>
              <a:t> </a:t>
            </a:r>
            <a:endParaRPr lang="en-US" altLang="en-US" sz="2800" dirty="0">
              <a:solidFill>
                <a:schemeClr val="tx2"/>
              </a:solidFill>
            </a:endParaRPr>
          </a:p>
        </p:txBody>
      </p:sp>
      <p:sp>
        <p:nvSpPr>
          <p:cNvPr id="8" name="TextovéPole 6"/>
          <p:cNvSpPr txBox="1">
            <a:spLocks noChangeArrowheads="1"/>
          </p:cNvSpPr>
          <p:nvPr/>
        </p:nvSpPr>
        <p:spPr bwMode="auto">
          <a:xfrm>
            <a:off x="611188" y="1341438"/>
            <a:ext cx="82089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800" dirty="0"/>
              <a:t>Detailní rozpočty jednotlivých kapitol jsou uvedeny v excelovském souboru, umístěném na společném úložišti,  popř. jsou k dispozici u tajemníka městského úřadu, taktéž je rozpočet k nahlédnutí po paragrafech na webových stránkách města.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D7A5B9B-14DE-4B68-B138-8C69C8531379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cs-CZ" altLang="en-US" sz="1400"/>
          </a:p>
        </p:txBody>
      </p:sp>
      <p:sp>
        <p:nvSpPr>
          <p:cNvPr id="3075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Rozpočet </a:t>
            </a:r>
            <a:r>
              <a:rPr lang="cs-CZ" altLang="en-US" sz="4000" b="1" dirty="0" smtClean="0">
                <a:solidFill>
                  <a:schemeClr val="tx2"/>
                </a:solidFill>
              </a:rPr>
              <a:t>2022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sp>
        <p:nvSpPr>
          <p:cNvPr id="3077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468313" y="1125538"/>
            <a:ext cx="8218487" cy="445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800" b="1" dirty="0"/>
              <a:t>Rozpočet je navrhován jako schodkový s celkovými příjmy, výdaji a financováním ve výši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18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2800" b="1" dirty="0" smtClean="0">
                <a:solidFill>
                  <a:srgbClr val="FF3300"/>
                </a:solidFill>
              </a:rPr>
              <a:t>121.155 </a:t>
            </a:r>
            <a:r>
              <a:rPr lang="cs-CZ" altLang="en-US" sz="2800" b="1" dirty="0">
                <a:solidFill>
                  <a:srgbClr val="FF3300"/>
                </a:solidFill>
              </a:rPr>
              <a:t>tis. Kč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1400" b="1" dirty="0">
              <a:solidFill>
                <a:srgbClr val="FF33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 b="1" dirty="0" smtClean="0">
                <a:solidFill>
                  <a:srgbClr val="FF3300"/>
                </a:solidFill>
              </a:rPr>
              <a:t>(91.884 tis</a:t>
            </a:r>
            <a:r>
              <a:rPr lang="cs-CZ" altLang="en-US" sz="1400" b="1" dirty="0">
                <a:solidFill>
                  <a:srgbClr val="FF3300"/>
                </a:solidFill>
              </a:rPr>
              <a:t>. Kč </a:t>
            </a:r>
            <a:r>
              <a:rPr lang="cs-CZ" altLang="en-US" sz="1400" b="1" dirty="0" smtClean="0">
                <a:solidFill>
                  <a:srgbClr val="FF3300"/>
                </a:solidFill>
              </a:rPr>
              <a:t>skutečnost </a:t>
            </a:r>
            <a:r>
              <a:rPr lang="cs-CZ" altLang="en-US" sz="1400" b="1" dirty="0">
                <a:solidFill>
                  <a:srgbClr val="FF3300"/>
                </a:solidFill>
              </a:rPr>
              <a:t>r. </a:t>
            </a:r>
            <a:r>
              <a:rPr lang="cs-CZ" altLang="en-US" sz="1400" b="1" dirty="0" smtClean="0">
                <a:solidFill>
                  <a:srgbClr val="FF3300"/>
                </a:solidFill>
              </a:rPr>
              <a:t>2021)</a:t>
            </a:r>
            <a:endParaRPr lang="cs-CZ" altLang="en-US" sz="1400" b="1" dirty="0">
              <a:solidFill>
                <a:srgbClr val="FF33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600" dirty="0"/>
              <a:t> </a:t>
            </a:r>
          </a:p>
          <a:p>
            <a:pPr>
              <a:buNone/>
            </a:pPr>
            <a:r>
              <a:rPr lang="cs-CZ" sz="1650" dirty="0"/>
              <a:t>Celkové příjmy nestačí na pokrytí rozpočtovaných výdajů a rozdíl je pokryt zapojením přebytku hospodaření z roku </a:t>
            </a:r>
            <a:r>
              <a:rPr lang="cs-CZ" sz="1650" dirty="0" smtClean="0"/>
              <a:t>2021 </a:t>
            </a:r>
            <a:r>
              <a:rPr lang="cs-CZ" sz="1650" dirty="0"/>
              <a:t>ve výši </a:t>
            </a:r>
            <a:r>
              <a:rPr lang="cs-CZ" sz="1650" dirty="0" smtClean="0"/>
              <a:t>22.180 </a:t>
            </a:r>
            <a:r>
              <a:rPr lang="cs-CZ" sz="1650" dirty="0"/>
              <a:t>tis. Kč, provozním revolvingovým úvěrem ve výši </a:t>
            </a:r>
            <a:r>
              <a:rPr lang="cs-CZ" sz="1650" dirty="0" smtClean="0"/>
              <a:t>7.597 </a:t>
            </a:r>
            <a:r>
              <a:rPr lang="cs-CZ" sz="1650" dirty="0"/>
              <a:t>tis. Kč, </a:t>
            </a:r>
            <a:r>
              <a:rPr lang="cs-CZ" sz="1650" b="1" u="sng" dirty="0"/>
              <a:t>při navrhovaných investicích a opravách ve výši </a:t>
            </a:r>
            <a:r>
              <a:rPr lang="cs-CZ" sz="1650" b="1" u="sng" dirty="0" smtClean="0"/>
              <a:t>39.697 </a:t>
            </a:r>
            <a:r>
              <a:rPr lang="cs-CZ" sz="1650" b="1" u="sng" dirty="0" err="1"/>
              <a:t>tis.Kč</a:t>
            </a:r>
            <a:endParaRPr lang="cs-CZ" sz="165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1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EE697042-8FC4-42CE-993C-FC5E695FD78E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cs-CZ" altLang="en-US" sz="1400"/>
          </a:p>
        </p:txBody>
      </p:sp>
      <p:sp>
        <p:nvSpPr>
          <p:cNvPr id="39939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9940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4400" dirty="0">
              <a:solidFill>
                <a:schemeClr val="tx2"/>
              </a:solidFill>
            </a:endParaRPr>
          </a:p>
        </p:txBody>
      </p:sp>
      <p:sp>
        <p:nvSpPr>
          <p:cNvPr id="39941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" name="TextovéPole 6"/>
          <p:cNvSpPr txBox="1">
            <a:spLocks noChangeArrowheads="1"/>
          </p:cNvSpPr>
          <p:nvPr/>
        </p:nvSpPr>
        <p:spPr bwMode="auto">
          <a:xfrm>
            <a:off x="539750" y="3445559"/>
            <a:ext cx="82089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cs-CZ" altLang="en-US" sz="3600" b="1" u="sng" dirty="0"/>
              <a:t>DĚKUJI VÁM ZA POZORNOST !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24056220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4FB8C4DA-30C5-4CB1-B74E-B2E223DAAA54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cs-CZ" altLang="en-US" sz="140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en-US" sz="4000" b="1" dirty="0">
                <a:solidFill>
                  <a:schemeClr val="tx1"/>
                </a:solidFill>
              </a:rPr>
              <a:t/>
            </a:r>
            <a:br>
              <a:rPr lang="cs-CZ" altLang="en-US" sz="4000" b="1" dirty="0">
                <a:solidFill>
                  <a:schemeClr val="tx1"/>
                </a:solidFill>
              </a:rPr>
            </a:br>
            <a:r>
              <a:rPr lang="cs-CZ" altLang="en-US" sz="4000" b="1" dirty="0">
                <a:solidFill>
                  <a:schemeClr val="tx1"/>
                </a:solidFill>
              </a:rPr>
              <a:t/>
            </a:r>
            <a:br>
              <a:rPr lang="cs-CZ" altLang="en-US" sz="4000" b="1" dirty="0">
                <a:solidFill>
                  <a:schemeClr val="tx1"/>
                </a:solidFill>
              </a:rPr>
            </a:br>
            <a:r>
              <a:rPr lang="cs-CZ" altLang="en-US" sz="4000" b="1" dirty="0">
                <a:solidFill>
                  <a:schemeClr val="tx1"/>
                </a:solidFill>
              </a:rPr>
              <a:t>Rozpočtované příjmy</a:t>
            </a:r>
            <a:br>
              <a:rPr lang="cs-CZ" altLang="en-US" sz="4000" b="1" dirty="0">
                <a:solidFill>
                  <a:schemeClr val="tx1"/>
                </a:solidFill>
              </a:rPr>
            </a:br>
            <a:r>
              <a:rPr lang="cs-CZ" altLang="en-US" sz="2400" b="1" dirty="0">
                <a:solidFill>
                  <a:schemeClr val="tx1"/>
                </a:solidFill>
              </a:rPr>
              <a:t>na rok </a:t>
            </a:r>
            <a:r>
              <a:rPr lang="cs-CZ" altLang="en-US" sz="2400" b="1" dirty="0" smtClean="0">
                <a:solidFill>
                  <a:schemeClr val="tx1"/>
                </a:solidFill>
              </a:rPr>
              <a:t>2022</a:t>
            </a:r>
            <a:r>
              <a:rPr lang="cs-CZ" altLang="en-US" sz="2400" b="1" dirty="0">
                <a:solidFill>
                  <a:schemeClr val="tx1"/>
                </a:solidFill>
              </a:rPr>
              <a:t/>
            </a:r>
            <a:br>
              <a:rPr lang="cs-CZ" altLang="en-US" sz="2400" b="1" dirty="0">
                <a:solidFill>
                  <a:schemeClr val="tx1"/>
                </a:solidFill>
              </a:rPr>
            </a:br>
            <a:r>
              <a:rPr lang="cs-CZ" altLang="en-US" sz="2000" b="1" dirty="0">
                <a:solidFill>
                  <a:schemeClr val="tx1"/>
                </a:solidFill>
              </a:rPr>
              <a:t/>
            </a:r>
            <a:br>
              <a:rPr lang="cs-CZ" altLang="en-US" sz="2000" b="1" dirty="0">
                <a:solidFill>
                  <a:schemeClr val="tx1"/>
                </a:solidFill>
              </a:rPr>
            </a:br>
            <a:r>
              <a:rPr lang="cs-CZ" altLang="en-US" sz="2000" b="1" dirty="0">
                <a:solidFill>
                  <a:schemeClr val="tx1"/>
                </a:solidFill>
              </a:rPr>
              <a:t/>
            </a:r>
            <a:br>
              <a:rPr lang="cs-CZ" altLang="en-US" sz="2000" b="1" dirty="0">
                <a:solidFill>
                  <a:schemeClr val="tx1"/>
                </a:solidFill>
              </a:rPr>
            </a:br>
            <a:r>
              <a:rPr lang="cs-CZ" altLang="en-US" sz="2000" b="1" dirty="0">
                <a:solidFill>
                  <a:schemeClr val="tx1"/>
                </a:solidFill>
              </a:rPr>
              <a:t/>
            </a:r>
            <a:br>
              <a:rPr lang="cs-CZ" altLang="en-US" sz="2000" b="1" dirty="0">
                <a:solidFill>
                  <a:schemeClr val="tx1"/>
                </a:solidFill>
              </a:rPr>
            </a:br>
            <a:endParaRPr lang="en-US" altLang="en-US" sz="1600" b="1" dirty="0">
              <a:solidFill>
                <a:schemeClr val="tx1"/>
              </a:solidFill>
            </a:endParaRPr>
          </a:p>
        </p:txBody>
      </p:sp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076700"/>
            <a:ext cx="124777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D99D6F82-1B63-448B-A227-101FDA20643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cs-CZ" altLang="en-US" sz="1400"/>
          </a:p>
        </p:txBody>
      </p:sp>
      <p:sp>
        <p:nvSpPr>
          <p:cNvPr id="6147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Příjmy </a:t>
            </a:r>
            <a:r>
              <a:rPr lang="cs-CZ" altLang="en-US" sz="2400" b="1" dirty="0">
                <a:solidFill>
                  <a:schemeClr val="tx2"/>
                </a:solidFill>
              </a:rPr>
              <a:t>– daňové příjmy (třída 1)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sp>
        <p:nvSpPr>
          <p:cNvPr id="6149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539552" y="6015424"/>
            <a:ext cx="820916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13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Daňové příjmy na úrovni roku 2021 – nejvyšší část tvoří příjem z DPH a daň z příjmu právnických osob.</a:t>
            </a:r>
            <a:endParaRPr lang="cs-CZ" sz="13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037023"/>
            <a:ext cx="8147248" cy="492576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3B101DD2-66B6-4731-82DE-DA3C5D48DEA7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cs-CZ" altLang="en-US" sz="1400"/>
          </a:p>
        </p:txBody>
      </p:sp>
      <p:sp>
        <p:nvSpPr>
          <p:cNvPr id="10243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224687" y="163562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Příjmy </a:t>
            </a:r>
            <a:r>
              <a:rPr lang="cs-CZ" altLang="en-US" sz="2400" b="1" dirty="0">
                <a:solidFill>
                  <a:schemeClr val="tx2"/>
                </a:solidFill>
              </a:rPr>
              <a:t>– </a:t>
            </a:r>
            <a:r>
              <a:rPr lang="cs-CZ" altLang="en-US" sz="2400" b="1" dirty="0" smtClean="0">
                <a:solidFill>
                  <a:schemeClr val="tx2"/>
                </a:solidFill>
              </a:rPr>
              <a:t>z dotací a nedaňové (</a:t>
            </a:r>
            <a:r>
              <a:rPr lang="cs-CZ" altLang="en-US" sz="2400" b="1" dirty="0">
                <a:solidFill>
                  <a:schemeClr val="tx2"/>
                </a:solidFill>
              </a:rPr>
              <a:t>tř. 2 a </a:t>
            </a:r>
            <a:r>
              <a:rPr lang="cs-CZ" altLang="en-US" sz="2400" b="1" dirty="0" smtClean="0">
                <a:solidFill>
                  <a:schemeClr val="tx2"/>
                </a:solidFill>
              </a:rPr>
              <a:t>4)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539552" y="5260340"/>
            <a:ext cx="837165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cs-CZ" sz="1200" b="1" u="sng" dirty="0" smtClean="0"/>
              <a:t>Dotace </a:t>
            </a:r>
            <a:r>
              <a:rPr lang="cs-CZ" sz="1200" dirty="0"/>
              <a:t>– rozpočtována pravidelná dotace na výkon státní správy, od okolních obcí na agendu </a:t>
            </a:r>
            <a:r>
              <a:rPr lang="cs-CZ" sz="1200" dirty="0" smtClean="0"/>
              <a:t>přestupků + schválené dotace. V </a:t>
            </a:r>
            <a:r>
              <a:rPr lang="cs-CZ" sz="1200" dirty="0" smtClean="0">
                <a:solidFill>
                  <a:schemeClr val="accent4"/>
                </a:solidFill>
              </a:rPr>
              <a:t>r. 2021 </a:t>
            </a:r>
            <a:r>
              <a:rPr lang="cs-CZ" sz="1200" dirty="0" smtClean="0"/>
              <a:t>kompenzační bonusy, oprava č.p.115+116 a jiné. </a:t>
            </a:r>
            <a:endParaRPr lang="cs-CZ" sz="1200" dirty="0"/>
          </a:p>
          <a:p>
            <a:pPr algn="just">
              <a:buNone/>
            </a:pPr>
            <a:endParaRPr lang="cs-CZ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cs-CZ" sz="1200" b="1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Nedaňové </a:t>
            </a:r>
            <a:r>
              <a:rPr lang="cs-CZ" sz="1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příjmy</a:t>
            </a:r>
            <a:r>
              <a:rPr lang="cs-CZ" sz="12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cs-CZ" sz="12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- rozpočtované o 8.193 tis. Kč méně než skutečnost roku </a:t>
            </a:r>
            <a:r>
              <a:rPr lang="cs-CZ" sz="1200" dirty="0" smtClean="0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2021 z toho 6.181 tis. </a:t>
            </a:r>
            <a:r>
              <a:rPr lang="cs-CZ" sz="1200" dirty="0" err="1" smtClean="0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kč</a:t>
            </a:r>
            <a:r>
              <a:rPr lang="cs-CZ" sz="1200" dirty="0" smtClean="0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 tzv. konsolidační položka (zahrnuta na straně příjmů i výdajů). V r.2021 přesun z VHČ a mandátního účtu 3.000 tis. Kč + 1 200 tis. Kč SHL. </a:t>
            </a:r>
            <a:endParaRPr lang="cs-CZ" sz="1200" dirty="0" smtClean="0">
              <a:effectLst/>
              <a:latin typeface="+mn-lt"/>
              <a:ea typeface="Calibri" panose="020F0502020204030204" pitchFamily="34" charset="0"/>
            </a:endParaRPr>
          </a:p>
          <a:p>
            <a:pPr algn="just">
              <a:buNone/>
            </a:pP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046504"/>
            <a:ext cx="8299648" cy="412798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37CB81C3-889B-48AC-B0BD-73B754710DD5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cs-CZ" altLang="en-US" sz="1400"/>
          </a:p>
        </p:txBody>
      </p:sp>
      <p:sp>
        <p:nvSpPr>
          <p:cNvPr id="7171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Příjmy </a:t>
            </a:r>
            <a:r>
              <a:rPr lang="cs-CZ" altLang="en-US" sz="2400" b="1" dirty="0">
                <a:solidFill>
                  <a:schemeClr val="tx2"/>
                </a:solidFill>
              </a:rPr>
              <a:t>– z dotací (třída 4)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sp>
        <p:nvSpPr>
          <p:cNvPr id="7173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221418"/>
            <a:ext cx="8346981" cy="2495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5705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388424" y="6245225"/>
            <a:ext cx="298376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D68B173E-DE97-4BCD-A532-62C86A28FF93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cs-CZ" altLang="en-US" sz="1400" dirty="0"/>
          </a:p>
        </p:txBody>
      </p:sp>
      <p:sp>
        <p:nvSpPr>
          <p:cNvPr id="11267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/>
              <a:t>Celkové příjmy </a:t>
            </a:r>
            <a:r>
              <a:rPr lang="cs-CZ" altLang="en-US" sz="3900" b="1" dirty="0"/>
              <a:t>= </a:t>
            </a:r>
            <a:r>
              <a:rPr lang="cs-CZ" altLang="en-US" sz="3900" b="1" dirty="0" smtClean="0"/>
              <a:t>91.378 </a:t>
            </a:r>
            <a:r>
              <a:rPr lang="cs-CZ" altLang="en-US" sz="3900" b="1" dirty="0"/>
              <a:t>tis. Kč</a:t>
            </a:r>
            <a:endParaRPr lang="en-US" altLang="en-US" sz="3900" dirty="0"/>
          </a:p>
        </p:txBody>
      </p:sp>
      <p:sp>
        <p:nvSpPr>
          <p:cNvPr id="11269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070137"/>
            <a:ext cx="7936675" cy="451910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0FA46BB-4526-4A96-8D10-F305F00B6E3C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cs-CZ" altLang="en-US" sz="140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en-US" sz="4000" b="1" dirty="0">
                <a:solidFill>
                  <a:schemeClr val="tx1"/>
                </a:solidFill>
              </a:rPr>
              <a:t/>
            </a:r>
            <a:br>
              <a:rPr lang="cs-CZ" altLang="en-US" sz="4000" b="1" dirty="0">
                <a:solidFill>
                  <a:schemeClr val="tx1"/>
                </a:solidFill>
              </a:rPr>
            </a:br>
            <a:r>
              <a:rPr lang="cs-CZ" altLang="en-US" sz="4000" b="1" dirty="0">
                <a:solidFill>
                  <a:schemeClr val="tx1"/>
                </a:solidFill>
              </a:rPr>
              <a:t/>
            </a:r>
            <a:br>
              <a:rPr lang="cs-CZ" altLang="en-US" sz="4000" b="1" dirty="0">
                <a:solidFill>
                  <a:schemeClr val="tx1"/>
                </a:solidFill>
              </a:rPr>
            </a:br>
            <a:r>
              <a:rPr lang="cs-CZ" altLang="en-US" sz="4000" b="1" dirty="0">
                <a:solidFill>
                  <a:schemeClr val="tx1"/>
                </a:solidFill>
              </a:rPr>
              <a:t>Rozpočtované výdaje</a:t>
            </a:r>
            <a:br>
              <a:rPr lang="cs-CZ" altLang="en-US" sz="4000" b="1" dirty="0">
                <a:solidFill>
                  <a:schemeClr val="tx1"/>
                </a:solidFill>
              </a:rPr>
            </a:br>
            <a:r>
              <a:rPr lang="cs-CZ" altLang="en-US" sz="2400" b="1" dirty="0">
                <a:solidFill>
                  <a:schemeClr val="tx1"/>
                </a:solidFill>
              </a:rPr>
              <a:t>na rok </a:t>
            </a:r>
            <a:r>
              <a:rPr lang="cs-CZ" altLang="en-US" sz="2400" b="1" dirty="0" smtClean="0">
                <a:solidFill>
                  <a:schemeClr val="tx1"/>
                </a:solidFill>
              </a:rPr>
              <a:t>2022</a:t>
            </a:r>
            <a:r>
              <a:rPr lang="cs-CZ" altLang="en-US" sz="2400" b="1" dirty="0">
                <a:solidFill>
                  <a:schemeClr val="tx1"/>
                </a:solidFill>
              </a:rPr>
              <a:t/>
            </a:r>
            <a:br>
              <a:rPr lang="cs-CZ" altLang="en-US" sz="2400" b="1" dirty="0">
                <a:solidFill>
                  <a:schemeClr val="tx1"/>
                </a:solidFill>
              </a:rPr>
            </a:br>
            <a:r>
              <a:rPr lang="cs-CZ" altLang="en-US" sz="2000" b="1" dirty="0">
                <a:solidFill>
                  <a:schemeClr val="tx1"/>
                </a:solidFill>
              </a:rPr>
              <a:t/>
            </a:r>
            <a:br>
              <a:rPr lang="cs-CZ" altLang="en-US" sz="2000" b="1" dirty="0">
                <a:solidFill>
                  <a:schemeClr val="tx1"/>
                </a:solidFill>
              </a:rPr>
            </a:br>
            <a:r>
              <a:rPr lang="cs-CZ" altLang="en-US" sz="2000" b="1" dirty="0">
                <a:solidFill>
                  <a:schemeClr val="tx1"/>
                </a:solidFill>
              </a:rPr>
              <a:t/>
            </a:r>
            <a:br>
              <a:rPr lang="cs-CZ" altLang="en-US" sz="2000" b="1" dirty="0">
                <a:solidFill>
                  <a:schemeClr val="tx1"/>
                </a:solidFill>
              </a:rPr>
            </a:br>
            <a:r>
              <a:rPr lang="cs-CZ" altLang="en-US" sz="2000" b="1" dirty="0">
                <a:solidFill>
                  <a:schemeClr val="tx1"/>
                </a:solidFill>
              </a:rPr>
              <a:t/>
            </a:r>
            <a:br>
              <a:rPr lang="cs-CZ" altLang="en-US" sz="2000" b="1" dirty="0">
                <a:solidFill>
                  <a:schemeClr val="tx1"/>
                </a:solidFill>
              </a:rPr>
            </a:br>
            <a:endParaRPr lang="en-US" altLang="en-US" sz="1600" b="1" dirty="0">
              <a:solidFill>
                <a:schemeClr val="tx1"/>
              </a:solidFill>
            </a:endParaRPr>
          </a:p>
        </p:txBody>
      </p:sp>
      <p:pic>
        <p:nvPicPr>
          <p:cNvPr id="1229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076700"/>
            <a:ext cx="124777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4A95C918-5F8C-4C88-A8B7-BD09349E7FA0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cs-CZ" altLang="en-US" sz="1400"/>
          </a:p>
        </p:txBody>
      </p:sp>
      <p:sp>
        <p:nvSpPr>
          <p:cNvPr id="14339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600" b="1" dirty="0">
                <a:solidFill>
                  <a:schemeClr val="tx2"/>
                </a:solidFill>
              </a:rPr>
              <a:t>Celkové výdaje = </a:t>
            </a:r>
            <a:r>
              <a:rPr lang="cs-CZ" altLang="en-US" sz="3600" b="1" dirty="0">
                <a:solidFill>
                  <a:srgbClr val="FF0000"/>
                </a:solidFill>
              </a:rPr>
              <a:t>121.155 </a:t>
            </a:r>
            <a:r>
              <a:rPr lang="cs-CZ" altLang="en-US" sz="3600" b="1" dirty="0" err="1">
                <a:solidFill>
                  <a:srgbClr val="FF0000"/>
                </a:solidFill>
              </a:rPr>
              <a:t>tis.Kč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  <p:sp>
        <p:nvSpPr>
          <p:cNvPr id="14341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7706" y="6298813"/>
            <a:ext cx="828198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cs-CZ" altLang="en-US" sz="1200" dirty="0" smtClean="0"/>
              <a:t>2022 </a:t>
            </a:r>
            <a:r>
              <a:rPr lang="cs-CZ" altLang="en-US" sz="1200" dirty="0"/>
              <a:t>– </a:t>
            </a:r>
            <a:r>
              <a:rPr lang="cs-CZ" altLang="en-US" sz="1100" dirty="0"/>
              <a:t>ulice Horní, ulice za radnicí, 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098" y="938640"/>
            <a:ext cx="6707270" cy="5309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4909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12742</TotalTime>
  <Words>470</Words>
  <Application>Microsoft Office PowerPoint</Application>
  <PresentationFormat>Předvádění na obrazovce (4:3)</PresentationFormat>
  <Paragraphs>99</Paragraphs>
  <Slides>20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Výchozí návrh</vt:lpstr>
      <vt:lpstr>  Rozpočet města Police nad Metují na rok 2022    </vt:lpstr>
      <vt:lpstr>Prezentace aplikace PowerPoint</vt:lpstr>
      <vt:lpstr>  Rozpočtované příjmy na rok 2022    </vt:lpstr>
      <vt:lpstr>Prezentace aplikace PowerPoint</vt:lpstr>
      <vt:lpstr>Prezentace aplikace PowerPoint</vt:lpstr>
      <vt:lpstr>Prezentace aplikace PowerPoint</vt:lpstr>
      <vt:lpstr>Prezentace aplikace PowerPoint</vt:lpstr>
      <vt:lpstr>  Rozpočtované výdaje na rok 2022  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   </vt:lpstr>
      <vt:lpstr>Prezentace aplikace PowerPoint</vt:lpstr>
    </vt:vector>
  </TitlesOfParts>
  <Company>GUSEPPE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Karel Matyska</dc:creator>
  <cp:lastModifiedBy>Jiří Vlček</cp:lastModifiedBy>
  <cp:revision>766</cp:revision>
  <dcterms:created xsi:type="dcterms:W3CDTF">2004-12-01T11:03:57Z</dcterms:created>
  <dcterms:modified xsi:type="dcterms:W3CDTF">2022-02-22T15:45:23Z</dcterms:modified>
</cp:coreProperties>
</file>