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1" r:id="rId3"/>
    <p:sldId id="279" r:id="rId4"/>
    <p:sldId id="281" r:id="rId5"/>
    <p:sldId id="280" r:id="rId6"/>
    <p:sldId id="257" r:id="rId7"/>
    <p:sldId id="275" r:id="rId8"/>
    <p:sldId id="283" r:id="rId9"/>
    <p:sldId id="276" r:id="rId10"/>
    <p:sldId id="284" r:id="rId11"/>
    <p:sldId id="285" r:id="rId12"/>
    <p:sldId id="286" r:id="rId13"/>
    <p:sldId id="287" r:id="rId14"/>
    <p:sldId id="288" r:id="rId15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ítejte" id="{E75E278A-FF0E-49A4-B170-79828D63BBAD}">
          <p14:sldIdLst>
            <p14:sldId id="256"/>
          </p14:sldIdLst>
        </p14:section>
        <p14:section name="Návrh, Morfing, poznámky, spolupráce, Řekněte mi" id="{B9B51309-D148-4332-87C2-07BE32FBCA3B}">
          <p14:sldIdLst>
            <p14:sldId id="271"/>
            <p14:sldId id="279"/>
            <p14:sldId id="281"/>
            <p14:sldId id="280"/>
            <p14:sldId id="257"/>
            <p14:sldId id="275"/>
            <p14:sldId id="283"/>
            <p14:sldId id="276"/>
            <p14:sldId id="284"/>
            <p14:sldId id="285"/>
            <p14:sldId id="286"/>
            <p14:sldId id="287"/>
            <p14:sldId id="288"/>
          </p14:sldIdLst>
        </p14:section>
        <p14:section name="Další informac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241" autoAdjust="0"/>
  </p:normalViewPr>
  <p:slideViewPr>
    <p:cSldViewPr snapToGrid="0">
      <p:cViewPr>
        <p:scale>
          <a:sx n="55" d="100"/>
          <a:sy n="55" d="100"/>
        </p:scale>
        <p:origin x="2040" y="11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09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3B0E72-D486-40C6-BAE8-0A239C0B80CE}" type="datetime1">
              <a:rPr lang="cs-CZ" smtClean="0"/>
              <a:t>14.04.2025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CDC86-3E50-40F9-9C5D-EBF7F8AAFF3B}" type="datetime1">
              <a:rPr lang="cs-CZ" smtClean="0"/>
              <a:pPr/>
              <a:t>14.04.2025</a:t>
            </a:fld>
            <a:endParaRPr lang="cs-CZ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/>
              <a:t>Kliknutím můžete upravit styl předlohy textů.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E20330-D31C-6139-A293-E9364142F4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E7363A2-7659-32B4-60C5-7B330215AC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7A66E4F-A886-C711-4DA6-A08AB0D4CE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2239E6-92F6-38F0-59C6-F3B16DA857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514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27030-6E95-9CC0-4EB5-65588872D3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9201C3B-C901-CD48-7A7D-3BE95DD69F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79A51E7-857D-285A-5A45-9E8CA64E3F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3E77DF1-4E4F-C967-F8D1-71B5D6694E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8700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A3AFB-1CDA-55A1-470B-60D60BCDA4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A6EDE49-65C1-F196-6B14-9BF03AA156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30F0608-2791-884B-90AF-EC324A58E7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1D1689-AF81-DD58-7CF7-B29B71EE37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288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E71251-02E6-6F70-0887-B9420B8B5C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EC05D71-07D2-1F0C-97DB-7B6F7371E7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29F694C-5C6B-D423-BDA1-BDA5902F94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5C23559-349E-7C67-7657-81E2DB8BBB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7937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57529-DAED-EDB8-9499-8DB193CF26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184B65E-6E54-BCBB-2B34-8B47A79A91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0FA52444-4603-627D-EC6B-A2632A077A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8F59724-8B27-326F-4DE0-F30A691796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802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645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553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923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868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230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866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4B8DC1-3FA7-D861-9161-8A82FEDFB8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3E68D2E-C26D-B210-48E7-E604B171CA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9849B05-7649-44D8-D917-714FE96B7D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CB5D04-46CE-D641-3D18-1E56CE2DE1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8703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96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sz="1800" noProof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cs-CZ" sz="1800" noProof="0"/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Nadpis 3"/>
          <p:cNvSpPr>
            <a:spLocks noGrp="1"/>
          </p:cNvSpPr>
          <p:nvPr>
            <p:ph type="title" hasCustomPrompt="1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Kliknutím můžete upravit styl předlohy textů.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Druhá úroveň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Třetí úroveň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Čtvrtá úroveň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8BEEBAAA-29B5-4AF5-BC5F-7E580C29002D}" type="datetimeFigureOut">
              <a:rPr lang="cs-CZ" noProof="0" smtClean="0"/>
              <a:pPr rtl="0"/>
              <a:t>14.04.2025</a:t>
            </a:fld>
            <a:endParaRPr lang="cs-CZ" noProof="0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sz="1800" noProof="0"/>
          </a:p>
        </p:txBody>
      </p:sp>
      <p:sp>
        <p:nvSpPr>
          <p:cNvPr id="10" name="Obdélník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sz="1800" noProof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Kliknutím můžete upravit styl předlohy textů.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Druhá úroveň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Třetí úroveň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Čtvrtá úroveň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cs-CZ" noProof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cs-CZ" sz="1800" noProof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Kliknutím můžete upravit styl předlohy textů.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8BEEBAAA-29B5-4AF5-BC5F-7E580C29002D}" type="datetimeFigureOut">
              <a:rPr lang="cs-CZ" noProof="0" smtClean="0"/>
              <a:pPr rtl="0"/>
              <a:t>14.04.2025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cs-CZ" noProof="0" smtClean="0"/>
              <a:pPr rtl="0"/>
              <a:t>‹#›</a:t>
            </a:fld>
            <a:endParaRPr lang="cs-CZ" noProof="0"/>
          </a:p>
        </p:txBody>
      </p:sp>
      <p:cxnSp>
        <p:nvCxnSpPr>
          <p:cNvPr id="8" name="Přímá spojnice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licenm.dsw2.otevrenamesta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olicenm.dsw2.otevrenamesta.cz/explore/appeals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cs-CZ" sz="4800" dirty="0">
                <a:solidFill>
                  <a:schemeClr val="bg1"/>
                </a:solidFill>
              </a:rPr>
              <a:t>Dotační software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sz="2400" dirty="0">
                <a:solidFill>
                  <a:schemeClr val="bg1"/>
                </a:solidFill>
                <a:latin typeface="+mj-lt"/>
              </a:rPr>
              <a:t>města Police nad Metují</a:t>
            </a:r>
          </a:p>
        </p:txBody>
      </p:sp>
      <p:pic>
        <p:nvPicPr>
          <p:cNvPr id="4" name="Obrázek 3" descr="Ikona programu PowerPoint"/>
          <p:cNvPicPr>
            <a:picLocks noChangeAspect="1"/>
          </p:cNvPicPr>
          <p:nvPr/>
        </p:nvPicPr>
        <p:blipFill>
          <a:blip r:embed="rId3"/>
          <a:srcRect/>
          <a:stretch/>
        </p:blipFill>
        <p:spPr bwMode="invGray">
          <a:xfrm>
            <a:off x="670216" y="5193062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0536E0-A61E-8EED-2E8B-B532BE09F6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1F940D5F-9C18-6FD0-67A6-F4E8BA3A6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Segoe UI Light" panose="020B0502040204020203" pitchFamily="34" charset="0"/>
                <a:cs typeface="Segoe UI Light" panose="020B0502040204020203" pitchFamily="34" charset="0"/>
              </a:rPr>
              <a:t>Jak vyplnit žádost</a:t>
            </a:r>
          </a:p>
        </p:txBody>
      </p:sp>
      <p:sp>
        <p:nvSpPr>
          <p:cNvPr id="16" name="Zástupný symbol pro obsah 17">
            <a:extLst>
              <a:ext uri="{FF2B5EF4-FFF2-40B4-BE49-F238E27FC236}">
                <a16:creationId xmlns:a16="http://schemas.microsoft.com/office/drawing/2014/main" id="{A6C8910C-3DFA-CA70-CF8F-3778AB9202F3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10507391" cy="123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Po založení žádosti vidí žadatel jednotlivé požadavky na zpracování. </a:t>
            </a: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Zástupný symbol pro obsah 17">
            <a:extLst>
              <a:ext uri="{FF2B5EF4-FFF2-40B4-BE49-F238E27FC236}">
                <a16:creationId xmlns:a16="http://schemas.microsoft.com/office/drawing/2014/main" id="{959EC777-8925-39D3-09B6-385CC4FDFAE1}"/>
              </a:ext>
            </a:extLst>
          </p:cNvPr>
          <p:cNvSpPr txBox="1">
            <a:spLocks/>
          </p:cNvSpPr>
          <p:nvPr/>
        </p:nvSpPr>
        <p:spPr>
          <a:xfrm>
            <a:off x="1248098" y="1709418"/>
            <a:ext cx="3792080" cy="409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Vyplnit svou kompletní identitu</a:t>
            </a:r>
          </a:p>
        </p:txBody>
      </p:sp>
      <p:grpSp>
        <p:nvGrpSpPr>
          <p:cNvPr id="6" name="Skupina 5" descr="Malý kroužek s číslem 1 uvnitř, označující krok 1">
            <a:extLst>
              <a:ext uri="{FF2B5EF4-FFF2-40B4-BE49-F238E27FC236}">
                <a16:creationId xmlns:a16="http://schemas.microsoft.com/office/drawing/2014/main" id="{9A165024-479B-DDC8-6BDD-DF33F6966AC0}"/>
              </a:ext>
            </a:extLst>
          </p:cNvPr>
          <p:cNvGrpSpPr/>
          <p:nvPr/>
        </p:nvGrpSpPr>
        <p:grpSpPr bwMode="blackWhite">
          <a:xfrm>
            <a:off x="584822" y="1709418"/>
            <a:ext cx="558179" cy="409838"/>
            <a:chOff x="6953426" y="711274"/>
            <a:chExt cx="558179" cy="409838"/>
          </a:xfrm>
        </p:grpSpPr>
        <p:sp>
          <p:nvSpPr>
            <p:cNvPr id="7" name="Ovál 6" descr="Malý kroužek">
              <a:extLst>
                <a:ext uri="{FF2B5EF4-FFF2-40B4-BE49-F238E27FC236}">
                  <a16:creationId xmlns:a16="http://schemas.microsoft.com/office/drawing/2014/main" id="{4C98D7F7-31FA-C8BB-DB52-37FD4B1CD4AC}"/>
                </a:ext>
              </a:extLst>
            </p:cNvPr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9" name="Textové pole 19" descr="Číslo 1">
              <a:extLst>
                <a:ext uri="{FF2B5EF4-FFF2-40B4-BE49-F238E27FC236}">
                  <a16:creationId xmlns:a16="http://schemas.microsoft.com/office/drawing/2014/main" id="{602333F6-DF72-B63E-073C-2615F3AC3BD2}"/>
                </a:ext>
              </a:extLst>
            </p:cNvPr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grpSp>
        <p:nvGrpSpPr>
          <p:cNvPr id="10" name="Skupina 9" descr="Malý kroužek s číslem 2 uvnitř, označující krok 2">
            <a:extLst>
              <a:ext uri="{FF2B5EF4-FFF2-40B4-BE49-F238E27FC236}">
                <a16:creationId xmlns:a16="http://schemas.microsoft.com/office/drawing/2014/main" id="{D661E2A8-AFB1-0118-F40B-2E995A51BDD2}"/>
              </a:ext>
            </a:extLst>
          </p:cNvPr>
          <p:cNvGrpSpPr/>
          <p:nvPr/>
        </p:nvGrpSpPr>
        <p:grpSpPr bwMode="blackWhite">
          <a:xfrm>
            <a:off x="582294" y="2417124"/>
            <a:ext cx="558179" cy="409838"/>
            <a:chOff x="6953426" y="711274"/>
            <a:chExt cx="558179" cy="409838"/>
          </a:xfrm>
        </p:grpSpPr>
        <p:sp>
          <p:nvSpPr>
            <p:cNvPr id="11" name="Ovál 10" descr="Malý kroužek">
              <a:extLst>
                <a:ext uri="{FF2B5EF4-FFF2-40B4-BE49-F238E27FC236}">
                  <a16:creationId xmlns:a16="http://schemas.microsoft.com/office/drawing/2014/main" id="{4A6E3B98-2B37-0676-88BA-25D95D47CA4A}"/>
                </a:ext>
              </a:extLst>
            </p:cNvPr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12" name="Textové pole 34" descr="Číslo 2">
              <a:extLst>
                <a:ext uri="{FF2B5EF4-FFF2-40B4-BE49-F238E27FC236}">
                  <a16:creationId xmlns:a16="http://schemas.microsoft.com/office/drawing/2014/main" id="{E10E0073-6D8B-BF73-8670-6736115FB70D}"/>
                </a:ext>
              </a:extLst>
            </p:cNvPr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</a:p>
          </p:txBody>
        </p:sp>
      </p:grpSp>
      <p:grpSp>
        <p:nvGrpSpPr>
          <p:cNvPr id="13" name="Skupina 12" descr="Malý kroužek s číslem 2 uvnitř, označující krok 2">
            <a:extLst>
              <a:ext uri="{FF2B5EF4-FFF2-40B4-BE49-F238E27FC236}">
                <a16:creationId xmlns:a16="http://schemas.microsoft.com/office/drawing/2014/main" id="{1888F6A7-8B08-D765-4383-436C35C17B00}"/>
              </a:ext>
            </a:extLst>
          </p:cNvPr>
          <p:cNvGrpSpPr/>
          <p:nvPr/>
        </p:nvGrpSpPr>
        <p:grpSpPr bwMode="blackWhite">
          <a:xfrm>
            <a:off x="6076318" y="1686631"/>
            <a:ext cx="558179" cy="409838"/>
            <a:chOff x="6953426" y="711274"/>
            <a:chExt cx="558179" cy="409838"/>
          </a:xfrm>
        </p:grpSpPr>
        <p:sp>
          <p:nvSpPr>
            <p:cNvPr id="14" name="Ovál 13" descr="Malý kroužek">
              <a:extLst>
                <a:ext uri="{FF2B5EF4-FFF2-40B4-BE49-F238E27FC236}">
                  <a16:creationId xmlns:a16="http://schemas.microsoft.com/office/drawing/2014/main" id="{B19762B6-47E1-1A4C-88BD-C5C69FE67246}"/>
                </a:ext>
              </a:extLst>
            </p:cNvPr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15" name="Textové pole 34" descr="Číslo 2">
              <a:extLst>
                <a:ext uri="{FF2B5EF4-FFF2-40B4-BE49-F238E27FC236}">
                  <a16:creationId xmlns:a16="http://schemas.microsoft.com/office/drawing/2014/main" id="{DB486138-5221-3436-99ED-8DB18FD49EC5}"/>
                </a:ext>
              </a:extLst>
            </p:cNvPr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3</a:t>
              </a:r>
            </a:p>
          </p:txBody>
        </p:sp>
      </p:grpSp>
      <p:sp>
        <p:nvSpPr>
          <p:cNvPr id="20" name="Zástupný symbol pro obsah 17">
            <a:extLst>
              <a:ext uri="{FF2B5EF4-FFF2-40B4-BE49-F238E27FC236}">
                <a16:creationId xmlns:a16="http://schemas.microsoft.com/office/drawing/2014/main" id="{A70BC723-4F1F-D8CD-4ED4-444C5748F5DD}"/>
              </a:ext>
            </a:extLst>
          </p:cNvPr>
          <p:cNvSpPr txBox="1">
            <a:spLocks/>
          </p:cNvSpPr>
          <p:nvPr/>
        </p:nvSpPr>
        <p:spPr>
          <a:xfrm>
            <a:off x="1248098" y="2436674"/>
            <a:ext cx="3792080" cy="776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Poskytnout informace o přijaté veřejné podpoře za roky 2024 až 2025</a:t>
            </a:r>
          </a:p>
        </p:txBody>
      </p:sp>
      <p:sp>
        <p:nvSpPr>
          <p:cNvPr id="21" name="Zástupný symbol pro obsah 17">
            <a:extLst>
              <a:ext uri="{FF2B5EF4-FFF2-40B4-BE49-F238E27FC236}">
                <a16:creationId xmlns:a16="http://schemas.microsoft.com/office/drawing/2014/main" id="{B2BCE1F8-1B9C-0A83-D2E6-5AC907B9F6B0}"/>
              </a:ext>
            </a:extLst>
          </p:cNvPr>
          <p:cNvSpPr txBox="1">
            <a:spLocks/>
          </p:cNvSpPr>
          <p:nvPr/>
        </p:nvSpPr>
        <p:spPr>
          <a:xfrm>
            <a:off x="6831443" y="1709418"/>
            <a:ext cx="10507391" cy="123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Vyplnit rozpočet projektu </a:t>
            </a: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Zástupný symbol pro obsah 17">
            <a:extLst>
              <a:ext uri="{FF2B5EF4-FFF2-40B4-BE49-F238E27FC236}">
                <a16:creationId xmlns:a16="http://schemas.microsoft.com/office/drawing/2014/main" id="{54054167-A33A-6823-DEFE-F8AD6AD70D27}"/>
              </a:ext>
            </a:extLst>
          </p:cNvPr>
          <p:cNvSpPr txBox="1">
            <a:spLocks/>
          </p:cNvSpPr>
          <p:nvPr/>
        </p:nvSpPr>
        <p:spPr>
          <a:xfrm>
            <a:off x="694008" y="1448500"/>
            <a:ext cx="10507391" cy="123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3" name="Skupina 22" descr="Malý kroužek s číslem 2 uvnitř, označující krok 2">
            <a:extLst>
              <a:ext uri="{FF2B5EF4-FFF2-40B4-BE49-F238E27FC236}">
                <a16:creationId xmlns:a16="http://schemas.microsoft.com/office/drawing/2014/main" id="{D4E81AF3-C233-BCD6-B9DA-8D0C11D88064}"/>
              </a:ext>
            </a:extLst>
          </p:cNvPr>
          <p:cNvGrpSpPr/>
          <p:nvPr/>
        </p:nvGrpSpPr>
        <p:grpSpPr bwMode="blackWhite">
          <a:xfrm>
            <a:off x="6076318" y="2433414"/>
            <a:ext cx="558179" cy="409838"/>
            <a:chOff x="6953426" y="711274"/>
            <a:chExt cx="558179" cy="409838"/>
          </a:xfrm>
        </p:grpSpPr>
        <p:sp>
          <p:nvSpPr>
            <p:cNvPr id="24" name="Ovál 23" descr="Malý kroužek">
              <a:extLst>
                <a:ext uri="{FF2B5EF4-FFF2-40B4-BE49-F238E27FC236}">
                  <a16:creationId xmlns:a16="http://schemas.microsoft.com/office/drawing/2014/main" id="{97B05ACB-CC74-B598-A8E9-2FCFF2AF4D12}"/>
                </a:ext>
              </a:extLst>
            </p:cNvPr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25" name="Textové pole 34" descr="Číslo 2">
              <a:extLst>
                <a:ext uri="{FF2B5EF4-FFF2-40B4-BE49-F238E27FC236}">
                  <a16:creationId xmlns:a16="http://schemas.microsoft.com/office/drawing/2014/main" id="{B5444B0E-08A0-A92D-F666-D190F4B33FDB}"/>
                </a:ext>
              </a:extLst>
            </p:cNvPr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4</a:t>
              </a:r>
            </a:p>
          </p:txBody>
        </p:sp>
      </p:grpSp>
      <p:sp>
        <p:nvSpPr>
          <p:cNvPr id="26" name="Zástupný symbol pro obsah 17">
            <a:extLst>
              <a:ext uri="{FF2B5EF4-FFF2-40B4-BE49-F238E27FC236}">
                <a16:creationId xmlns:a16="http://schemas.microsoft.com/office/drawing/2014/main" id="{83E94BC6-4C38-FE83-3301-62E939E0EF5B}"/>
              </a:ext>
            </a:extLst>
          </p:cNvPr>
          <p:cNvSpPr txBox="1">
            <a:spLocks/>
          </p:cNvSpPr>
          <p:nvPr/>
        </p:nvSpPr>
        <p:spPr>
          <a:xfrm>
            <a:off x="6828915" y="2422174"/>
            <a:ext cx="10507391" cy="123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Vyplnit formulář: Žádost o dotaci  </a:t>
            </a: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7" name="Zástupný symbol pro obsah 17">
            <a:extLst>
              <a:ext uri="{FF2B5EF4-FFF2-40B4-BE49-F238E27FC236}">
                <a16:creationId xmlns:a16="http://schemas.microsoft.com/office/drawing/2014/main" id="{13A899F9-6043-2C4D-3E69-2540E51B84D1}"/>
              </a:ext>
            </a:extLst>
          </p:cNvPr>
          <p:cNvSpPr txBox="1">
            <a:spLocks/>
          </p:cNvSpPr>
          <p:nvPr/>
        </p:nvSpPr>
        <p:spPr>
          <a:xfrm>
            <a:off x="6826387" y="3138322"/>
            <a:ext cx="10507391" cy="123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Nahrát nepovinné přílohy </a:t>
            </a: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8" name="Skupina 27" descr="Malý kroužek s číslem 2 uvnitř, označující krok 2">
            <a:extLst>
              <a:ext uri="{FF2B5EF4-FFF2-40B4-BE49-F238E27FC236}">
                <a16:creationId xmlns:a16="http://schemas.microsoft.com/office/drawing/2014/main" id="{BE55D111-B1EF-CB91-E328-362418EC4166}"/>
              </a:ext>
            </a:extLst>
          </p:cNvPr>
          <p:cNvGrpSpPr/>
          <p:nvPr/>
        </p:nvGrpSpPr>
        <p:grpSpPr bwMode="blackWhite">
          <a:xfrm>
            <a:off x="6076318" y="3172271"/>
            <a:ext cx="558179" cy="409838"/>
            <a:chOff x="6953426" y="711274"/>
            <a:chExt cx="558179" cy="409838"/>
          </a:xfrm>
        </p:grpSpPr>
        <p:sp>
          <p:nvSpPr>
            <p:cNvPr id="29" name="Ovál 28" descr="Malý kroužek">
              <a:extLst>
                <a:ext uri="{FF2B5EF4-FFF2-40B4-BE49-F238E27FC236}">
                  <a16:creationId xmlns:a16="http://schemas.microsoft.com/office/drawing/2014/main" id="{FF8AB8FC-1BC2-ADF4-5614-E537FFC24029}"/>
                </a:ext>
              </a:extLst>
            </p:cNvPr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30" name="Textové pole 34" descr="Číslo 2">
              <a:extLst>
                <a:ext uri="{FF2B5EF4-FFF2-40B4-BE49-F238E27FC236}">
                  <a16:creationId xmlns:a16="http://schemas.microsoft.com/office/drawing/2014/main" id="{412B7F03-7190-DC18-3491-6F10713B7C81}"/>
                </a:ext>
              </a:extLst>
            </p:cNvPr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5</a:t>
              </a:r>
            </a:p>
          </p:txBody>
        </p:sp>
      </p:grpSp>
      <p:pic>
        <p:nvPicPr>
          <p:cNvPr id="32" name="Obrázek 31">
            <a:extLst>
              <a:ext uri="{FF2B5EF4-FFF2-40B4-BE49-F238E27FC236}">
                <a16:creationId xmlns:a16="http://schemas.microsoft.com/office/drawing/2014/main" id="{739F36E0-4D85-3183-31C6-F50689CD4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775" y="3756559"/>
            <a:ext cx="10369118" cy="270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93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4E8FF2-4841-4B92-9CF2-118FC6635D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29F479B0-FE7A-95FC-115D-DE3648B65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cs-CZ" dirty="0">
                <a:latin typeface="Segoe UI Light" panose="020B0502040204020203" pitchFamily="34" charset="0"/>
                <a:cs typeface="Segoe UI Light" panose="020B0502040204020203" pitchFamily="34" charset="0"/>
              </a:rPr>
              <a:t>Jak vyplnit žádost – Informace o přijaté veřejné podpoře za předchozí rok</a:t>
            </a:r>
          </a:p>
        </p:txBody>
      </p:sp>
      <p:sp>
        <p:nvSpPr>
          <p:cNvPr id="16" name="Zástupný symbol pro obsah 17">
            <a:extLst>
              <a:ext uri="{FF2B5EF4-FFF2-40B4-BE49-F238E27FC236}">
                <a16:creationId xmlns:a16="http://schemas.microsoft.com/office/drawing/2014/main" id="{EB927B46-0EA6-D27C-9903-40B9597F82EC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10507391" cy="123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Vyplňují pouze ti žadatelé, kteří obdrželi veřejnou podporu v předchozím roce. </a:t>
            </a: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Zástupný symbol pro obsah 17">
            <a:extLst>
              <a:ext uri="{FF2B5EF4-FFF2-40B4-BE49-F238E27FC236}">
                <a16:creationId xmlns:a16="http://schemas.microsoft.com/office/drawing/2014/main" id="{C5007472-FCF9-38E1-C558-EB258C70E91A}"/>
              </a:ext>
            </a:extLst>
          </p:cNvPr>
          <p:cNvSpPr txBox="1">
            <a:spLocks/>
          </p:cNvSpPr>
          <p:nvPr/>
        </p:nvSpPr>
        <p:spPr>
          <a:xfrm>
            <a:off x="694008" y="1448500"/>
            <a:ext cx="10507391" cy="123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2998139E-CFB1-CAB6-A90A-DF54B46898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4399" y="1885950"/>
            <a:ext cx="6023927" cy="4069516"/>
          </a:xfrm>
          <a:prstGeom prst="rect">
            <a:avLst/>
          </a:prstGeom>
        </p:spPr>
      </p:pic>
      <p:sp>
        <p:nvSpPr>
          <p:cNvPr id="18" name="Šipka: doleva 17">
            <a:extLst>
              <a:ext uri="{FF2B5EF4-FFF2-40B4-BE49-F238E27FC236}">
                <a16:creationId xmlns:a16="http://schemas.microsoft.com/office/drawing/2014/main" id="{32BFEED1-0F61-AA73-B9F7-239683B21277}"/>
              </a:ext>
            </a:extLst>
          </p:cNvPr>
          <p:cNvSpPr/>
          <p:nvPr/>
        </p:nvSpPr>
        <p:spPr>
          <a:xfrm>
            <a:off x="6960176" y="5132575"/>
            <a:ext cx="876300" cy="31432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19" name="Zástupný symbol pro obsah 17">
            <a:extLst>
              <a:ext uri="{FF2B5EF4-FFF2-40B4-BE49-F238E27FC236}">
                <a16:creationId xmlns:a16="http://schemas.microsoft.com/office/drawing/2014/main" id="{737D5F30-EBB2-5C04-CB84-5FB7A8C0B7E6}"/>
              </a:ext>
            </a:extLst>
          </p:cNvPr>
          <p:cNvSpPr txBox="1">
            <a:spLocks/>
          </p:cNvSpPr>
          <p:nvPr/>
        </p:nvSpPr>
        <p:spPr>
          <a:xfrm>
            <a:off x="8078717" y="4512787"/>
            <a:ext cx="3792080" cy="776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Pomocí rolovací nabídky, žadatel zvolí Rozpočet města Police nad Metují </a:t>
            </a:r>
          </a:p>
        </p:txBody>
      </p:sp>
    </p:spTree>
    <p:extLst>
      <p:ext uri="{BB962C8B-B14F-4D97-AF65-F5344CB8AC3E}">
        <p14:creationId xmlns:p14="http://schemas.microsoft.com/office/powerpoint/2010/main" val="420943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DE8F1A-68F3-5565-7874-9D2A632FD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AD493803-BE14-B3D2-93A5-637219EC9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dirty="0">
                <a:latin typeface="Segoe UI Light" panose="020B0502040204020203" pitchFamily="34" charset="0"/>
                <a:cs typeface="Segoe UI Light" panose="020B0502040204020203" pitchFamily="34" charset="0"/>
              </a:rPr>
              <a:t>Jak vyplnit žádost – Rozpočet projektu</a:t>
            </a:r>
          </a:p>
        </p:txBody>
      </p:sp>
      <p:sp>
        <p:nvSpPr>
          <p:cNvPr id="16" name="Zástupný symbol pro obsah 17">
            <a:extLst>
              <a:ext uri="{FF2B5EF4-FFF2-40B4-BE49-F238E27FC236}">
                <a16:creationId xmlns:a16="http://schemas.microsoft.com/office/drawing/2014/main" id="{320AF9C5-D725-B9A1-54BF-8557DCA7905E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10507391" cy="468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Je nutné dodržovat pravidla stanovená pro jednotlivé dotační programy. </a:t>
            </a:r>
          </a:p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Např. „U programu Akce pro veřejnost, je podmínka spolufinancování ve výši 20 %, které musí být uhrazeno z vlastních zdrojů žadatele. Tyto náklady je nutné uvést v ekonomické rozvaze v položce „náklady“ – nelze tedy uvést pouze náklady v hodnotě požadavku na dotaci. </a:t>
            </a:r>
          </a:p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Pokud bude rozpočet špatně vyplněn, bude žádost obsahovat chybovou hlášku.</a:t>
            </a:r>
          </a:p>
          <a:p>
            <a:pPr marL="0" indent="0" rtl="0">
              <a:spcAft>
                <a:spcPts val="2000"/>
              </a:spcAft>
              <a:buNone/>
            </a:pP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Zástupný symbol pro obsah 17">
            <a:extLst>
              <a:ext uri="{FF2B5EF4-FFF2-40B4-BE49-F238E27FC236}">
                <a16:creationId xmlns:a16="http://schemas.microsoft.com/office/drawing/2014/main" id="{A570D680-49F8-8A34-E39C-D2E85503369D}"/>
              </a:ext>
            </a:extLst>
          </p:cNvPr>
          <p:cNvSpPr txBox="1">
            <a:spLocks/>
          </p:cNvSpPr>
          <p:nvPr/>
        </p:nvSpPr>
        <p:spPr>
          <a:xfrm>
            <a:off x="694008" y="1448500"/>
            <a:ext cx="10507391" cy="123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2682ED2-4677-AC13-6148-D010A7F6C8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1903" y="3304801"/>
            <a:ext cx="6582694" cy="267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96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B9673A-6C2B-CE88-2456-5B312A921B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3B7315E8-020C-414F-FC6E-4AD8A3C3D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cs-CZ" dirty="0">
                <a:latin typeface="Segoe UI Light" panose="020B0502040204020203" pitchFamily="34" charset="0"/>
                <a:cs typeface="Segoe UI Light" panose="020B0502040204020203" pitchFamily="34" charset="0"/>
              </a:rPr>
              <a:t>Jak vyplnit žádost – Formulář: Žádost o dotaci</a:t>
            </a:r>
          </a:p>
        </p:txBody>
      </p:sp>
      <p:sp>
        <p:nvSpPr>
          <p:cNvPr id="16" name="Zástupný symbol pro obsah 17">
            <a:extLst>
              <a:ext uri="{FF2B5EF4-FFF2-40B4-BE49-F238E27FC236}">
                <a16:creationId xmlns:a16="http://schemas.microsoft.com/office/drawing/2014/main" id="{C1D1FB54-CBD3-C07C-AFD9-82BFDFEED118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10507391" cy="468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Žadatel postupně vyplní všechna políčka a formulář uloží. </a:t>
            </a:r>
          </a:p>
          <a:p>
            <a:pPr marL="0" indent="0" rtl="0">
              <a:spcAft>
                <a:spcPts val="2000"/>
              </a:spcAft>
              <a:buNone/>
            </a:pPr>
            <a:r>
              <a:rPr lang="cs-CZ" dirty="0"/>
              <a:t>Po vyplnění všech požadovaných údajů dojde ke zobrazení zeleného symbolu u každého pole, což signalizuje, že je žádost připravena k odeslání.</a:t>
            </a: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rtl="0">
              <a:spcAft>
                <a:spcPts val="2000"/>
              </a:spcAft>
              <a:buNone/>
            </a:pP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rtl="0">
              <a:spcAft>
                <a:spcPts val="2000"/>
              </a:spcAft>
              <a:buNone/>
            </a:pP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rtl="0">
              <a:spcAft>
                <a:spcPts val="2000"/>
              </a:spcAft>
              <a:buNone/>
            </a:pP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rtl="0">
              <a:spcAft>
                <a:spcPts val="2000"/>
              </a:spcAft>
              <a:buNone/>
            </a:pP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rtl="0">
              <a:spcAft>
                <a:spcPts val="2000"/>
              </a:spcAft>
              <a:buNone/>
            </a:pP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Zástupný symbol pro obsah 17">
            <a:extLst>
              <a:ext uri="{FF2B5EF4-FFF2-40B4-BE49-F238E27FC236}">
                <a16:creationId xmlns:a16="http://schemas.microsoft.com/office/drawing/2014/main" id="{4F7CE9E3-BCAE-C05A-E381-741EC9991E0B}"/>
              </a:ext>
            </a:extLst>
          </p:cNvPr>
          <p:cNvSpPr txBox="1">
            <a:spLocks/>
          </p:cNvSpPr>
          <p:nvPr/>
        </p:nvSpPr>
        <p:spPr>
          <a:xfrm>
            <a:off x="694008" y="1448500"/>
            <a:ext cx="10507391" cy="123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266CF91D-9F76-DDE1-7146-6ACD3FDC81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07" y="2799625"/>
            <a:ext cx="8783959" cy="3279461"/>
          </a:xfrm>
          <a:prstGeom prst="rect">
            <a:avLst/>
          </a:prstGeom>
        </p:spPr>
      </p:pic>
      <p:sp>
        <p:nvSpPr>
          <p:cNvPr id="3" name="Šipka: doleva 2">
            <a:extLst>
              <a:ext uri="{FF2B5EF4-FFF2-40B4-BE49-F238E27FC236}">
                <a16:creationId xmlns:a16="http://schemas.microsoft.com/office/drawing/2014/main" id="{E492B5E1-7BE5-68D3-A489-A12D6FA138A0}"/>
              </a:ext>
            </a:extLst>
          </p:cNvPr>
          <p:cNvSpPr/>
          <p:nvPr/>
        </p:nvSpPr>
        <p:spPr>
          <a:xfrm>
            <a:off x="9653207" y="3119438"/>
            <a:ext cx="523875" cy="16192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5" name="Šipka: doleva 4">
            <a:extLst>
              <a:ext uri="{FF2B5EF4-FFF2-40B4-BE49-F238E27FC236}">
                <a16:creationId xmlns:a16="http://schemas.microsoft.com/office/drawing/2014/main" id="{91FEF01B-7C76-4E69-F7B6-382729ED5D2B}"/>
              </a:ext>
            </a:extLst>
          </p:cNvPr>
          <p:cNvSpPr/>
          <p:nvPr/>
        </p:nvSpPr>
        <p:spPr>
          <a:xfrm>
            <a:off x="9653207" y="3495675"/>
            <a:ext cx="523875" cy="16192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7" name="Zástupný symbol pro obsah 17">
            <a:extLst>
              <a:ext uri="{FF2B5EF4-FFF2-40B4-BE49-F238E27FC236}">
                <a16:creationId xmlns:a16="http://schemas.microsoft.com/office/drawing/2014/main" id="{71148922-B173-A7B5-C0BA-BCF175F62C45}"/>
              </a:ext>
            </a:extLst>
          </p:cNvPr>
          <p:cNvSpPr txBox="1">
            <a:spLocks/>
          </p:cNvSpPr>
          <p:nvPr/>
        </p:nvSpPr>
        <p:spPr>
          <a:xfrm>
            <a:off x="9495692" y="2837374"/>
            <a:ext cx="2175101" cy="32794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defTabSz="512763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defTabSz="512763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defTabSz="512763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indent="0" defTabSz="512763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 odesílají stisknutím tlačítka Odeslat žádost Datovou schránkou. </a:t>
            </a:r>
          </a:p>
          <a:p>
            <a:pPr marL="0" lvl="0" indent="0" defTabSz="512763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 odesílají stisknutím tlačítka Odeslat žádost jinak.</a:t>
            </a:r>
          </a:p>
        </p:txBody>
      </p:sp>
    </p:spTree>
    <p:extLst>
      <p:ext uri="{BB962C8B-B14F-4D97-AF65-F5344CB8AC3E}">
        <p14:creationId xmlns:p14="http://schemas.microsoft.com/office/powerpoint/2010/main" val="361749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596F91-6370-1388-F831-542042EBA5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C8668454-D9A4-19C7-7942-31D712B6A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cs-CZ" dirty="0">
                <a:latin typeface="Segoe UI Light" panose="020B0502040204020203" pitchFamily="34" charset="0"/>
                <a:cs typeface="Segoe UI Light" panose="020B0502040204020203" pitchFamily="34" charset="0"/>
              </a:rPr>
              <a:t>Jak vyplnit žádost – Formulář: Žádost o dotaci</a:t>
            </a:r>
          </a:p>
        </p:txBody>
      </p:sp>
      <p:sp>
        <p:nvSpPr>
          <p:cNvPr id="16" name="Zástupný symbol pro obsah 17">
            <a:extLst>
              <a:ext uri="{FF2B5EF4-FFF2-40B4-BE49-F238E27FC236}">
                <a16:creationId xmlns:a16="http://schemas.microsoft.com/office/drawing/2014/main" id="{60135C26-EF57-32EB-3A3A-55A1EE1AFDDF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10507391" cy="468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Pokud žadatel nemá možnost odeslání žádosti datovou schránkou přímo z dotačního portálu, žádost v prostředí dotačního portálu pomocí funkce uzavře a vytiskne, a vytištěnou žádost vč. souvisejících příloh podá prostřednictvím podatelny </a:t>
            </a:r>
            <a:r>
              <a:rPr lang="cs-CZ" dirty="0" err="1">
                <a:latin typeface="Segoe UI" panose="020B0502040204020203" pitchFamily="34" charset="0"/>
                <a:cs typeface="Segoe UI" panose="020B0502040204020203" pitchFamily="34" charset="0"/>
              </a:rPr>
              <a:t>MěÚ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 Police nad Metují, nebo prostřednictvím držitele poštovní licence tak, aby byly doručeny nejpozději do lhůty pro podání žádostí.</a:t>
            </a:r>
            <a:r>
              <a:rPr lang="cs-CZ" dirty="0"/>
              <a:t>.</a:t>
            </a: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rtl="0">
              <a:spcAft>
                <a:spcPts val="2000"/>
              </a:spcAft>
              <a:buNone/>
            </a:pP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rtl="0">
              <a:spcAft>
                <a:spcPts val="2000"/>
              </a:spcAft>
              <a:buNone/>
            </a:pP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rtl="0">
              <a:spcAft>
                <a:spcPts val="2000"/>
              </a:spcAft>
              <a:buNone/>
            </a:pP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rtl="0">
              <a:spcAft>
                <a:spcPts val="2000"/>
              </a:spcAft>
              <a:buNone/>
            </a:pP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rtl="0">
              <a:spcAft>
                <a:spcPts val="2000"/>
              </a:spcAft>
              <a:buNone/>
            </a:pP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Zástupný symbol pro obsah 17">
            <a:extLst>
              <a:ext uri="{FF2B5EF4-FFF2-40B4-BE49-F238E27FC236}">
                <a16:creationId xmlns:a16="http://schemas.microsoft.com/office/drawing/2014/main" id="{F003B097-5E8E-FD5C-C45F-3A72A00C065D}"/>
              </a:ext>
            </a:extLst>
          </p:cNvPr>
          <p:cNvSpPr txBox="1">
            <a:spLocks/>
          </p:cNvSpPr>
          <p:nvPr/>
        </p:nvSpPr>
        <p:spPr>
          <a:xfrm>
            <a:off x="694008" y="1448500"/>
            <a:ext cx="10507391" cy="123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BE15A36-E00C-D804-1997-E9B0F20831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308" y="2517808"/>
            <a:ext cx="10179747" cy="3463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5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cs-CZ" dirty="0">
                <a:latin typeface="Segoe UI Light" panose="020B0502040204020203" pitchFamily="34" charset="0"/>
                <a:cs typeface="Segoe UI Light" panose="020B0502040204020203" pitchFamily="34" charset="0"/>
              </a:rPr>
              <a:t>Dotační portál</a:t>
            </a:r>
          </a:p>
        </p:txBody>
      </p:sp>
      <p:sp>
        <p:nvSpPr>
          <p:cNvPr id="38" name="Zástupný symbol pro obsah 17"/>
          <p:cNvSpPr txBox="1">
            <a:spLocks/>
          </p:cNvSpPr>
          <p:nvPr/>
        </p:nvSpPr>
        <p:spPr>
          <a:xfrm>
            <a:off x="541610" y="1524708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Žádosti o dotace musí být podány elektronickou formou prostřednictvím dotačního portálu včetně všech souvisejících dokladů, dle vyhlášených dotačních programů.</a:t>
            </a:r>
          </a:p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Aplikace DSW2 je dostupná na následující internetové adrese:</a:t>
            </a:r>
          </a:p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https://policenm.dsw2.otevrenamesta.cz/</a:t>
            </a:r>
            <a:r>
              <a:rPr lang="cs-C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F784086-F508-030C-796D-28357AE045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3208" y="2082575"/>
            <a:ext cx="6637182" cy="331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Segoe UI Light" panose="020B0502040204020203" pitchFamily="34" charset="0"/>
                <a:cs typeface="Segoe UI Light" panose="020B0502040204020203" pitchFamily="34" charset="0"/>
              </a:rPr>
              <a:t>Dotační portál - registrace</a:t>
            </a:r>
          </a:p>
        </p:txBody>
      </p:sp>
      <p:sp>
        <p:nvSpPr>
          <p:cNvPr id="25" name="Zástupný symbol pro obsah 17"/>
          <p:cNvSpPr txBox="1">
            <a:spLocks/>
          </p:cNvSpPr>
          <p:nvPr/>
        </p:nvSpPr>
        <p:spPr>
          <a:xfrm>
            <a:off x="518011" y="2771311"/>
            <a:ext cx="5110161" cy="47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Jak na to:</a:t>
            </a:r>
          </a:p>
        </p:txBody>
      </p:sp>
      <p:grpSp>
        <p:nvGrpSpPr>
          <p:cNvPr id="18" name="Skupina 17" descr="Malý kroužek s číslem 1 uvnitř, označující krok 1"/>
          <p:cNvGrpSpPr/>
          <p:nvPr/>
        </p:nvGrpSpPr>
        <p:grpSpPr bwMode="blackWhite">
          <a:xfrm>
            <a:off x="562986" y="3321230"/>
            <a:ext cx="558179" cy="409838"/>
            <a:chOff x="6953426" y="711274"/>
            <a:chExt cx="558179" cy="409838"/>
          </a:xfrm>
        </p:grpSpPr>
        <p:sp>
          <p:nvSpPr>
            <p:cNvPr id="19" name="Ovál 18" descr="Malý kroužek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20" name="Textové pole 19" descr="Číslo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21" name="Zástupný symbol pro obsah 17"/>
          <p:cNvSpPr txBox="1">
            <a:spLocks/>
          </p:cNvSpPr>
          <p:nvPr/>
        </p:nvSpPr>
        <p:spPr>
          <a:xfrm>
            <a:off x="1212563" y="3351679"/>
            <a:ext cx="4585731" cy="596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Stisknete kolonku </a:t>
            </a:r>
            <a:r>
              <a:rPr lang="cs-CZ" dirty="0">
                <a:solidFill>
                  <a:srgbClr val="D24726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Registrovat se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.</a:t>
            </a:r>
          </a:p>
        </p:txBody>
      </p:sp>
      <p:grpSp>
        <p:nvGrpSpPr>
          <p:cNvPr id="33" name="Skupina 32" descr="Malý kroužek s číslem 2 uvnitř, označující krok 2"/>
          <p:cNvGrpSpPr/>
          <p:nvPr/>
        </p:nvGrpSpPr>
        <p:grpSpPr bwMode="blackWhite">
          <a:xfrm>
            <a:off x="560458" y="3908271"/>
            <a:ext cx="558179" cy="409838"/>
            <a:chOff x="6953426" y="711274"/>
            <a:chExt cx="558179" cy="409838"/>
          </a:xfrm>
        </p:grpSpPr>
        <p:sp>
          <p:nvSpPr>
            <p:cNvPr id="34" name="Ovál 33" descr="Malý kroužek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35" name="Textové pole 34" descr="Číslo 2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</a:p>
          </p:txBody>
        </p:sp>
      </p:grpSp>
      <p:sp>
        <p:nvSpPr>
          <p:cNvPr id="36" name="Zástupný symbol pro obsah 17"/>
          <p:cNvSpPr txBox="1">
            <a:spLocks/>
          </p:cNvSpPr>
          <p:nvPr/>
        </p:nvSpPr>
        <p:spPr>
          <a:xfrm>
            <a:off x="1210035" y="3911418"/>
            <a:ext cx="4504252" cy="123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2000"/>
              </a:spcAft>
              <a:buNone/>
              <a:defRPr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Vyplníte email, heslo a potvrdíte stisknutím tlačítka </a:t>
            </a:r>
            <a:r>
              <a:rPr lang="cs-CZ" dirty="0">
                <a:solidFill>
                  <a:srgbClr val="D24726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Registrovat se</a:t>
            </a: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46BD3DE8-0D34-8388-50A6-F929EE0FC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9370" y="1508448"/>
            <a:ext cx="4603099" cy="2298123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ABCF501B-C42F-CFC0-F888-A9E5DB03A1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-1145" b="16722"/>
          <a:stretch/>
        </p:blipFill>
        <p:spPr bwMode="auto">
          <a:xfrm>
            <a:off x="7337431" y="3429000"/>
            <a:ext cx="2973888" cy="2514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Zástupný symbol pro obsah 17">
            <a:extLst>
              <a:ext uri="{FF2B5EF4-FFF2-40B4-BE49-F238E27FC236}">
                <a16:creationId xmlns:a16="http://schemas.microsoft.com/office/drawing/2014/main" id="{9CD9F7E3-E6F3-5ED4-636E-4CE8E3EC9B85}"/>
              </a:ext>
            </a:extLst>
          </p:cNvPr>
          <p:cNvSpPr txBox="1">
            <a:spLocks/>
          </p:cNvSpPr>
          <p:nvPr/>
        </p:nvSpPr>
        <p:spPr>
          <a:xfrm>
            <a:off x="632101" y="1446776"/>
            <a:ext cx="5110161" cy="2934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Pro přístup do aplikace je nutné provést registraci nového uživatele přes modré tlačítko Registrovat se na úvodní stránce. </a:t>
            </a:r>
          </a:p>
          <a:p>
            <a:pPr marL="0" indent="0" rtl="0">
              <a:spcAft>
                <a:spcPts val="2000"/>
              </a:spcAft>
              <a:buNone/>
            </a:pP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6" name="Skupina 5" descr="Malý kroužek s číslem 2 uvnitř, označující krok 2">
            <a:extLst>
              <a:ext uri="{FF2B5EF4-FFF2-40B4-BE49-F238E27FC236}">
                <a16:creationId xmlns:a16="http://schemas.microsoft.com/office/drawing/2014/main" id="{6459210E-96AA-2638-AC22-C8698AC5979F}"/>
              </a:ext>
            </a:extLst>
          </p:cNvPr>
          <p:cNvGrpSpPr/>
          <p:nvPr/>
        </p:nvGrpSpPr>
        <p:grpSpPr bwMode="blackWhite">
          <a:xfrm>
            <a:off x="567808" y="4587758"/>
            <a:ext cx="558179" cy="409838"/>
            <a:chOff x="6953426" y="711274"/>
            <a:chExt cx="558179" cy="409838"/>
          </a:xfrm>
        </p:grpSpPr>
        <p:sp>
          <p:nvSpPr>
            <p:cNvPr id="7" name="Ovál 6" descr="Malý kroužek">
              <a:extLst>
                <a:ext uri="{FF2B5EF4-FFF2-40B4-BE49-F238E27FC236}">
                  <a16:creationId xmlns:a16="http://schemas.microsoft.com/office/drawing/2014/main" id="{0D7A3A68-A011-AD4B-8449-97B04AAD01D8}"/>
                </a:ext>
              </a:extLst>
            </p:cNvPr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8" name="Textové pole 34" descr="Číslo 2">
              <a:extLst>
                <a:ext uri="{FF2B5EF4-FFF2-40B4-BE49-F238E27FC236}">
                  <a16:creationId xmlns:a16="http://schemas.microsoft.com/office/drawing/2014/main" id="{5179EB0E-876D-DFBA-8E61-0AB9B0337060}"/>
                </a:ext>
              </a:extLst>
            </p:cNvPr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3</a:t>
              </a:r>
            </a:p>
          </p:txBody>
        </p:sp>
      </p:grpSp>
      <p:sp>
        <p:nvSpPr>
          <p:cNvPr id="9" name="Zástupný symbol pro obsah 17">
            <a:extLst>
              <a:ext uri="{FF2B5EF4-FFF2-40B4-BE49-F238E27FC236}">
                <a16:creationId xmlns:a16="http://schemas.microsoft.com/office/drawing/2014/main" id="{F5130EDD-CD27-0A42-1937-03D371A3F2C4}"/>
              </a:ext>
            </a:extLst>
          </p:cNvPr>
          <p:cNvSpPr txBox="1">
            <a:spLocks/>
          </p:cNvSpPr>
          <p:nvPr/>
        </p:nvSpPr>
        <p:spPr>
          <a:xfrm>
            <a:off x="1210035" y="4575863"/>
            <a:ext cx="4504252" cy="1235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2000"/>
              </a:spcAft>
              <a:buNone/>
              <a:defRPr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Na Vámi zadaný email přijde aktivační email. </a:t>
            </a:r>
            <a:b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Segoe UI Light" panose="020B0502040204020203" pitchFamily="34" charset="0"/>
                <a:cs typeface="Segoe UI Light" panose="020B0502040204020203" pitchFamily="34" charset="0"/>
              </a:rPr>
              <a:t>Dotační portál – přihlášení, hlavní stránka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541610" y="1431010"/>
            <a:ext cx="4557164" cy="4790886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rtl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lang="cs-CZ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Přihlášení do aplikace následně probíhá vyplněním uživatelského jména a hesla.</a:t>
            </a:r>
          </a:p>
          <a:p>
            <a:pPr marL="0" indent="0" rtl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 přihlášení se uživateli zobrazí hlavní stránka obrazovky, kde každý uživatel vidí 4 oblasti.</a:t>
            </a:r>
          </a:p>
          <a:p>
            <a:pPr marL="171450" indent="-171450" rtl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Moje žádosti</a:t>
            </a:r>
            <a:endParaRPr lang="cs-CZ" sz="12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171450" indent="-171450" rtl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Moje identita</a:t>
            </a:r>
          </a:p>
          <a:p>
            <a:pPr marL="171450" indent="-171450" rtl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Dotační fond</a:t>
            </a:r>
          </a:p>
          <a:p>
            <a:pPr marL="171450" indent="-171450" rtl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Dotační výzvy</a:t>
            </a:r>
            <a:endParaRPr lang="cs-CZ" sz="12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rtl="0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endParaRPr lang="cs-CZ" sz="12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DAFFFF5-B854-FE8A-E438-149D5A12E0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025" y="1431010"/>
            <a:ext cx="5903550" cy="327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Segoe UI Light" panose="020B0502040204020203" pitchFamily="34" charset="0"/>
                <a:cs typeface="Segoe UI Light" panose="020B0502040204020203" pitchFamily="34" charset="0"/>
              </a:rPr>
              <a:t>Dotační výzvy</a:t>
            </a:r>
          </a:p>
        </p:txBody>
      </p:sp>
      <p:sp>
        <p:nvSpPr>
          <p:cNvPr id="30" name="Zástupný symbol pro obsah 17"/>
          <p:cNvSpPr txBox="1">
            <a:spLocks/>
          </p:cNvSpPr>
          <p:nvPr/>
        </p:nvSpPr>
        <p:spPr>
          <a:xfrm>
            <a:off x="541609" y="1455491"/>
            <a:ext cx="10412140" cy="7730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/>
              <a:t>Po stisku tlačítka Dotační výzvy žadatel vstupuje na obrazovku se seznamem nejen aktuálních (otevřených) výzev, ale i výzev plánovaných. Získá zde základní přehled o chystaných výzvách.: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EAE0F2E-2894-73EB-4961-036E77165A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550" y="2589576"/>
            <a:ext cx="6327199" cy="3509312"/>
          </a:xfrm>
          <a:prstGeom prst="rect">
            <a:avLst/>
          </a:prstGeom>
        </p:spPr>
      </p:pic>
      <p:sp>
        <p:nvSpPr>
          <p:cNvPr id="7" name="Šipka: doleva 6">
            <a:extLst>
              <a:ext uri="{FF2B5EF4-FFF2-40B4-BE49-F238E27FC236}">
                <a16:creationId xmlns:a16="http://schemas.microsoft.com/office/drawing/2014/main" id="{E4CCFCC8-774E-3A83-8B4E-C64C68983922}"/>
              </a:ext>
            </a:extLst>
          </p:cNvPr>
          <p:cNvSpPr/>
          <p:nvPr/>
        </p:nvSpPr>
        <p:spPr>
          <a:xfrm>
            <a:off x="5505450" y="5675071"/>
            <a:ext cx="876300" cy="31432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7BCA590-CB01-A1F3-74FB-3AD2E493D8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4850" y="2170284"/>
            <a:ext cx="2762250" cy="3903716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8B58D292-27DD-B209-6886-700D1E70D990}"/>
              </a:ext>
            </a:extLst>
          </p:cNvPr>
          <p:cNvSpPr txBox="1"/>
          <p:nvPr/>
        </p:nvSpPr>
        <p:spPr>
          <a:xfrm>
            <a:off x="707782" y="6098888"/>
            <a:ext cx="60930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5"/>
              </a:rPr>
              <a:t>https://policenm.dsw2.otevrenamesta.cz/explore/appeals</a:t>
            </a: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833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lvl="0" rtl="0"/>
            <a:r>
              <a:rPr lang="cs-CZ" dirty="0">
                <a:latin typeface="Segoe UI Light" panose="020B0502040204020203" pitchFamily="34" charset="0"/>
                <a:cs typeface="Segoe UI Light" panose="020B0502040204020203" pitchFamily="34" charset="0"/>
              </a:rPr>
              <a:t>Dotační fond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884511" y="2077281"/>
            <a:ext cx="4413626" cy="397827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rtl="0">
              <a:lnSpc>
                <a:spcPts val="1800"/>
              </a:lnSpc>
              <a:spcBef>
                <a:spcPts val="1000"/>
              </a:spcBef>
              <a:spcAft>
                <a:spcPts val="2000"/>
              </a:spcAft>
              <a:buNone/>
            </a:pPr>
            <a:r>
              <a:rPr lang="cs-CZ" dirty="0"/>
              <a:t>Kolonka ‚Dotační fond‘ poskytuje přehled o aktuálně vyhlášených dotačních programech města Police nad Metují, v rámci kterých je možné podávat žádosti o dotace.</a:t>
            </a:r>
            <a:br>
              <a:rPr lang="cs-CZ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sz="12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C146D154-5D9F-BC94-6E91-F2892003A0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2691" y="1431010"/>
            <a:ext cx="4413626" cy="462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Segoe UI Light" panose="020B0502040204020203" pitchFamily="34" charset="0"/>
                <a:cs typeface="Segoe UI Light" panose="020B0502040204020203" pitchFamily="34" charset="0"/>
              </a:rPr>
              <a:t>Moje identita – pro PO</a:t>
            </a:r>
          </a:p>
        </p:txBody>
      </p:sp>
      <p:sp>
        <p:nvSpPr>
          <p:cNvPr id="38" name="Zástupný symbol pro obsah 17"/>
          <p:cNvSpPr txBox="1">
            <a:spLocks/>
          </p:cNvSpPr>
          <p:nvPr/>
        </p:nvSpPr>
        <p:spPr>
          <a:xfrm>
            <a:off x="541609" y="1296100"/>
            <a:ext cx="10519114" cy="123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 rámci této obrazovky jsou uživateli zpřístupněny k editaci datové oblasti, kde je nutné vyplnit všechna červeně podbarvená pole (statutární zástupce, bydliště, kontaktní informace, bankovní spojení).</a:t>
            </a: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4" name="Skupina 3" descr="Malý kroužek s číslem 1 uvnitř, označující krok 1"/>
          <p:cNvGrpSpPr/>
          <p:nvPr/>
        </p:nvGrpSpPr>
        <p:grpSpPr bwMode="blackWhite">
          <a:xfrm>
            <a:off x="558723" y="2638502"/>
            <a:ext cx="558179" cy="409838"/>
            <a:chOff x="6953426" y="711274"/>
            <a:chExt cx="558179" cy="409838"/>
          </a:xfrm>
        </p:grpSpPr>
        <p:sp>
          <p:nvSpPr>
            <p:cNvPr id="2" name="Ovál 1" descr="Malý kroužek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3" name="Textové pole 2" descr="Číslo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29" name="Zástupný symbol pro obsah 17"/>
          <p:cNvSpPr txBox="1">
            <a:spLocks/>
          </p:cNvSpPr>
          <p:nvPr/>
        </p:nvSpPr>
        <p:spPr>
          <a:xfrm>
            <a:off x="1066039" y="2678694"/>
            <a:ext cx="3121671" cy="467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defTabSz="512763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Žadatel načte data z ARES a postupně vyplní všechna červeně podbarvená políčka.</a:t>
            </a:r>
          </a:p>
        </p:txBody>
      </p:sp>
      <p:grpSp>
        <p:nvGrpSpPr>
          <p:cNvPr id="19" name="Skupina 18" descr="Malý kroužek s číslem 2 uvnitř, označující krok 2"/>
          <p:cNvGrpSpPr/>
          <p:nvPr/>
        </p:nvGrpSpPr>
        <p:grpSpPr bwMode="blackWhite">
          <a:xfrm>
            <a:off x="558723" y="3312993"/>
            <a:ext cx="558179" cy="409838"/>
            <a:chOff x="6953426" y="711274"/>
            <a:chExt cx="558179" cy="409838"/>
          </a:xfrm>
        </p:grpSpPr>
        <p:sp>
          <p:nvSpPr>
            <p:cNvPr id="20" name="Ovál 19" descr="Malý kroužek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21" name="Textové pole 20" descr="Číslo 2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</a:p>
          </p:txBody>
        </p:sp>
      </p:grpSp>
      <p:sp>
        <p:nvSpPr>
          <p:cNvPr id="22" name="Zástupný symbol pro obsah 17"/>
          <p:cNvSpPr txBox="1">
            <a:spLocks/>
          </p:cNvSpPr>
          <p:nvPr/>
        </p:nvSpPr>
        <p:spPr>
          <a:xfrm>
            <a:off x="1066039" y="3353185"/>
            <a:ext cx="3213221" cy="91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Žadatel průběžně ukládá informace potvrzením zeleného tlačítka </a:t>
            </a:r>
            <a:r>
              <a:rPr lang="cs-CZ" dirty="0">
                <a:solidFill>
                  <a:srgbClr val="D24726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Uložit informace.</a:t>
            </a: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1" name="Skupina 30" descr="Malý kroužek s číslem 3 uvnitř, označující krok 3"/>
          <p:cNvGrpSpPr/>
          <p:nvPr/>
        </p:nvGrpSpPr>
        <p:grpSpPr bwMode="blackWhite">
          <a:xfrm>
            <a:off x="557319" y="4263506"/>
            <a:ext cx="558179" cy="409838"/>
            <a:chOff x="6953426" y="711274"/>
            <a:chExt cx="558179" cy="409838"/>
          </a:xfrm>
        </p:grpSpPr>
        <p:sp>
          <p:nvSpPr>
            <p:cNvPr id="32" name="Ovál 31" descr="Malý kroužek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33" name="Textové pole 32" descr="Číslo 3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3</a:t>
              </a:r>
            </a:p>
          </p:txBody>
        </p:sp>
      </p:grpSp>
      <p:sp>
        <p:nvSpPr>
          <p:cNvPr id="34" name="Zástupný symbol pro obsah 17"/>
          <p:cNvSpPr txBox="1">
            <a:spLocks/>
          </p:cNvSpPr>
          <p:nvPr/>
        </p:nvSpPr>
        <p:spPr>
          <a:xfrm>
            <a:off x="1064636" y="4303697"/>
            <a:ext cx="2134038" cy="1446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12763" rtl="0">
              <a:spcAft>
                <a:spcPts val="2000"/>
              </a:spcAft>
              <a:buNone/>
            </a:pP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ECE00130-9A6C-CA01-B0A0-AFF4E95B64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4443" y="1849480"/>
            <a:ext cx="6877119" cy="4260296"/>
          </a:xfrm>
          <a:prstGeom prst="rect">
            <a:avLst/>
          </a:prstGeom>
        </p:spPr>
      </p:pic>
      <p:sp>
        <p:nvSpPr>
          <p:cNvPr id="9" name="Šipka: doprava 8">
            <a:extLst>
              <a:ext uri="{FF2B5EF4-FFF2-40B4-BE49-F238E27FC236}">
                <a16:creationId xmlns:a16="http://schemas.microsoft.com/office/drawing/2014/main" id="{2348970C-E875-F59E-BF09-CCE8C888D9F8}"/>
              </a:ext>
            </a:extLst>
          </p:cNvPr>
          <p:cNvSpPr/>
          <p:nvPr/>
        </p:nvSpPr>
        <p:spPr>
          <a:xfrm rot="10800000">
            <a:off x="8286750" y="4822876"/>
            <a:ext cx="609600" cy="40772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E03688F-0076-DB55-F5F8-6436640427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4263" y="4386402"/>
            <a:ext cx="2709087" cy="1469569"/>
          </a:xfrm>
          <a:prstGeom prst="rect">
            <a:avLst/>
          </a:prstGeom>
        </p:spPr>
      </p:pic>
      <p:sp>
        <p:nvSpPr>
          <p:cNvPr id="11" name="Šipka: doleva 10">
            <a:extLst>
              <a:ext uri="{FF2B5EF4-FFF2-40B4-BE49-F238E27FC236}">
                <a16:creationId xmlns:a16="http://schemas.microsoft.com/office/drawing/2014/main" id="{2F5E92D4-4C26-3FBC-4DAC-810A8D23FFA3}"/>
              </a:ext>
            </a:extLst>
          </p:cNvPr>
          <p:cNvSpPr/>
          <p:nvPr/>
        </p:nvSpPr>
        <p:spPr>
          <a:xfrm>
            <a:off x="2520907" y="5468957"/>
            <a:ext cx="742950" cy="40005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66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F5E8C-3E10-A227-16A0-134E7E155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3037E015-056B-00AC-8F85-1028CBD15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Segoe UI Light" panose="020B0502040204020203" pitchFamily="34" charset="0"/>
                <a:cs typeface="Segoe UI Light" panose="020B0502040204020203" pitchFamily="34" charset="0"/>
              </a:rPr>
              <a:t>Moje identita – pro FO</a:t>
            </a:r>
          </a:p>
        </p:txBody>
      </p:sp>
      <p:sp>
        <p:nvSpPr>
          <p:cNvPr id="38" name="Zástupný symbol pro obsah 17">
            <a:extLst>
              <a:ext uri="{FF2B5EF4-FFF2-40B4-BE49-F238E27FC236}">
                <a16:creationId xmlns:a16="http://schemas.microsoft.com/office/drawing/2014/main" id="{39E5E5C7-39E9-4C0C-143B-D553236499E9}"/>
              </a:ext>
            </a:extLst>
          </p:cNvPr>
          <p:cNvSpPr txBox="1">
            <a:spLocks/>
          </p:cNvSpPr>
          <p:nvPr/>
        </p:nvSpPr>
        <p:spPr>
          <a:xfrm>
            <a:off x="541609" y="1296100"/>
            <a:ext cx="5110161" cy="123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 rámci této obrazovky jsou uživateli zpřístupněny k editaci datové oblasti, kde je nutné vyplnit všechna červeně podbarvená pole.</a:t>
            </a: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4" name="Skupina 3" descr="Malý kroužek s číslem 1 uvnitř, označující krok 1">
            <a:extLst>
              <a:ext uri="{FF2B5EF4-FFF2-40B4-BE49-F238E27FC236}">
                <a16:creationId xmlns:a16="http://schemas.microsoft.com/office/drawing/2014/main" id="{0D4C9EB8-70F0-FA9A-13E0-519C93970B68}"/>
              </a:ext>
            </a:extLst>
          </p:cNvPr>
          <p:cNvGrpSpPr/>
          <p:nvPr/>
        </p:nvGrpSpPr>
        <p:grpSpPr bwMode="blackWhite">
          <a:xfrm>
            <a:off x="558723" y="2027827"/>
            <a:ext cx="558179" cy="409838"/>
            <a:chOff x="6953426" y="711274"/>
            <a:chExt cx="558179" cy="409838"/>
          </a:xfrm>
        </p:grpSpPr>
        <p:sp>
          <p:nvSpPr>
            <p:cNvPr id="2" name="Ovál 1" descr="Malý kroužek">
              <a:extLst>
                <a:ext uri="{FF2B5EF4-FFF2-40B4-BE49-F238E27FC236}">
                  <a16:creationId xmlns:a16="http://schemas.microsoft.com/office/drawing/2014/main" id="{FACD6E10-764E-0DFE-2830-91F6A88B982E}"/>
                </a:ext>
              </a:extLst>
            </p:cNvPr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3" name="Textové pole 2" descr="Číslo 1">
              <a:extLst>
                <a:ext uri="{FF2B5EF4-FFF2-40B4-BE49-F238E27FC236}">
                  <a16:creationId xmlns:a16="http://schemas.microsoft.com/office/drawing/2014/main" id="{7B8FF363-02C8-B6B8-6C7A-4D2830751339}"/>
                </a:ext>
              </a:extLst>
            </p:cNvPr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29" name="Zástupný symbol pro obsah 17">
            <a:extLst>
              <a:ext uri="{FF2B5EF4-FFF2-40B4-BE49-F238E27FC236}">
                <a16:creationId xmlns:a16="http://schemas.microsoft.com/office/drawing/2014/main" id="{F77DCE03-2D1A-7F56-F0A7-0073185556AC}"/>
              </a:ext>
            </a:extLst>
          </p:cNvPr>
          <p:cNvSpPr txBox="1">
            <a:spLocks/>
          </p:cNvSpPr>
          <p:nvPr/>
        </p:nvSpPr>
        <p:spPr>
          <a:xfrm>
            <a:off x="1128961" y="2069938"/>
            <a:ext cx="3830734" cy="564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defTabSz="512763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Pokud žadatel nemá IČO, vyplní své identifikační údaje včetně data narození a uloží informace.</a:t>
            </a:r>
          </a:p>
        </p:txBody>
      </p:sp>
      <p:grpSp>
        <p:nvGrpSpPr>
          <p:cNvPr id="19" name="Skupina 18" descr="Malý kroužek s číslem 2 uvnitř, označující krok 2">
            <a:extLst>
              <a:ext uri="{FF2B5EF4-FFF2-40B4-BE49-F238E27FC236}">
                <a16:creationId xmlns:a16="http://schemas.microsoft.com/office/drawing/2014/main" id="{0E09ECE4-EF6B-C0D0-E87B-05673615DD0C}"/>
              </a:ext>
            </a:extLst>
          </p:cNvPr>
          <p:cNvGrpSpPr/>
          <p:nvPr/>
        </p:nvGrpSpPr>
        <p:grpSpPr bwMode="blackWhite">
          <a:xfrm>
            <a:off x="558723" y="2569093"/>
            <a:ext cx="558179" cy="409838"/>
            <a:chOff x="6953426" y="711274"/>
            <a:chExt cx="558179" cy="409838"/>
          </a:xfrm>
        </p:grpSpPr>
        <p:sp>
          <p:nvSpPr>
            <p:cNvPr id="20" name="Ovál 19" descr="Malý kroužek">
              <a:extLst>
                <a:ext uri="{FF2B5EF4-FFF2-40B4-BE49-F238E27FC236}">
                  <a16:creationId xmlns:a16="http://schemas.microsoft.com/office/drawing/2014/main" id="{0C776191-B60D-3D1D-42E6-667145E827EC}"/>
                </a:ext>
              </a:extLst>
            </p:cNvPr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21" name="Textové pole 20" descr="Číslo 2">
              <a:extLst>
                <a:ext uri="{FF2B5EF4-FFF2-40B4-BE49-F238E27FC236}">
                  <a16:creationId xmlns:a16="http://schemas.microsoft.com/office/drawing/2014/main" id="{490EC4D6-A5E8-9F1E-098B-7B009C679CD7}"/>
                </a:ext>
              </a:extLst>
            </p:cNvPr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</a:p>
          </p:txBody>
        </p:sp>
      </p:grpSp>
      <p:sp>
        <p:nvSpPr>
          <p:cNvPr id="22" name="Zástupný symbol pro obsah 17">
            <a:extLst>
              <a:ext uri="{FF2B5EF4-FFF2-40B4-BE49-F238E27FC236}">
                <a16:creationId xmlns:a16="http://schemas.microsoft.com/office/drawing/2014/main" id="{943E0706-8FF6-0903-EC84-EB0C6135E7C3}"/>
              </a:ext>
            </a:extLst>
          </p:cNvPr>
          <p:cNvSpPr txBox="1">
            <a:spLocks/>
          </p:cNvSpPr>
          <p:nvPr/>
        </p:nvSpPr>
        <p:spPr>
          <a:xfrm>
            <a:off x="1111847" y="2515006"/>
            <a:ext cx="3213221" cy="913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Žadatel průběžně ukládá informace potvrzením zeleného tlačítka </a:t>
            </a:r>
            <a:r>
              <a:rPr lang="cs-CZ" dirty="0">
                <a:solidFill>
                  <a:srgbClr val="D24726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Uložit informace.</a:t>
            </a: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Zástupný symbol pro obsah 17">
            <a:extLst>
              <a:ext uri="{FF2B5EF4-FFF2-40B4-BE49-F238E27FC236}">
                <a16:creationId xmlns:a16="http://schemas.microsoft.com/office/drawing/2014/main" id="{9F1A2078-B439-E64B-E4FB-03B18778760F}"/>
              </a:ext>
            </a:extLst>
          </p:cNvPr>
          <p:cNvSpPr txBox="1">
            <a:spLocks/>
          </p:cNvSpPr>
          <p:nvPr/>
        </p:nvSpPr>
        <p:spPr>
          <a:xfrm>
            <a:off x="1064636" y="4303697"/>
            <a:ext cx="2134038" cy="1446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512763" rtl="0">
              <a:spcAft>
                <a:spcPts val="2000"/>
              </a:spcAft>
              <a:buNone/>
            </a:pPr>
            <a:endParaRPr lang="cs-CZ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CF35639-CCD3-05C6-A6A9-7507D320DD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5858" y="3429000"/>
            <a:ext cx="10170919" cy="2864495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AB5A6A0E-015B-4063-1DAA-D0D9DD39D3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8326" y="2680640"/>
            <a:ext cx="3228172" cy="1150914"/>
          </a:xfrm>
          <a:prstGeom prst="rect">
            <a:avLst/>
          </a:prstGeom>
        </p:spPr>
      </p:pic>
      <p:grpSp>
        <p:nvGrpSpPr>
          <p:cNvPr id="13" name="Skupina 12" descr="Malý kroužek s číslem 2 uvnitř, označující krok 2">
            <a:extLst>
              <a:ext uri="{FF2B5EF4-FFF2-40B4-BE49-F238E27FC236}">
                <a16:creationId xmlns:a16="http://schemas.microsoft.com/office/drawing/2014/main" id="{C6BE8A4F-BB42-BB40-5567-D4A32AF84C68}"/>
              </a:ext>
            </a:extLst>
          </p:cNvPr>
          <p:cNvGrpSpPr/>
          <p:nvPr/>
        </p:nvGrpSpPr>
        <p:grpSpPr bwMode="blackWhite">
          <a:xfrm>
            <a:off x="6694069" y="2074240"/>
            <a:ext cx="558179" cy="409838"/>
            <a:chOff x="6953426" y="711274"/>
            <a:chExt cx="558179" cy="409838"/>
          </a:xfrm>
        </p:grpSpPr>
        <p:sp>
          <p:nvSpPr>
            <p:cNvPr id="14" name="Ovál 13" descr="Malý kroužek">
              <a:extLst>
                <a:ext uri="{FF2B5EF4-FFF2-40B4-BE49-F238E27FC236}">
                  <a16:creationId xmlns:a16="http://schemas.microsoft.com/office/drawing/2014/main" id="{8E9462FD-3B83-14CA-D69F-D443841D765D}"/>
                </a:ext>
              </a:extLst>
            </p:cNvPr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sp>
          <p:nvSpPr>
            <p:cNvPr id="15" name="Textové pole 20" descr="Číslo 2">
              <a:extLst>
                <a:ext uri="{FF2B5EF4-FFF2-40B4-BE49-F238E27FC236}">
                  <a16:creationId xmlns:a16="http://schemas.microsoft.com/office/drawing/2014/main" id="{A31AD2F4-F5B7-EA48-01C5-8C2C73E04DF1}"/>
                </a:ext>
              </a:extLst>
            </p:cNvPr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cs-CZ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3</a:t>
              </a:r>
            </a:p>
          </p:txBody>
        </p:sp>
      </p:grpSp>
      <p:sp>
        <p:nvSpPr>
          <p:cNvPr id="23" name="Zástupný symbol pro obsah 17">
            <a:extLst>
              <a:ext uri="{FF2B5EF4-FFF2-40B4-BE49-F238E27FC236}">
                <a16:creationId xmlns:a16="http://schemas.microsoft.com/office/drawing/2014/main" id="{83416DF2-E724-8AF9-EC50-DD1A0453EB77}"/>
              </a:ext>
            </a:extLst>
          </p:cNvPr>
          <p:cNvSpPr txBox="1">
            <a:spLocks/>
          </p:cNvSpPr>
          <p:nvPr/>
        </p:nvSpPr>
        <p:spPr>
          <a:xfrm>
            <a:off x="7218095" y="2033058"/>
            <a:ext cx="3830734" cy="564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defTabSz="512763" rtl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cs-CZ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 ID Datové schránky je nutné vyplnit „není k dispozici“</a:t>
            </a:r>
          </a:p>
        </p:txBody>
      </p:sp>
    </p:spTree>
    <p:extLst>
      <p:ext uri="{BB962C8B-B14F-4D97-AF65-F5344CB8AC3E}">
        <p14:creationId xmlns:p14="http://schemas.microsoft.com/office/powerpoint/2010/main" val="557167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>
                <a:latin typeface="Segoe UI Light" panose="020B0502040204020203" pitchFamily="34" charset="0"/>
                <a:cs typeface="Segoe UI Light" panose="020B0502040204020203" pitchFamily="34" charset="0"/>
              </a:rPr>
              <a:t>Moje žádosti</a:t>
            </a:r>
          </a:p>
        </p:txBody>
      </p:sp>
      <p:sp>
        <p:nvSpPr>
          <p:cNvPr id="16" name="Zástupný symbol pro obsah 17"/>
          <p:cNvSpPr txBox="1">
            <a:spLocks/>
          </p:cNvSpPr>
          <p:nvPr/>
        </p:nvSpPr>
        <p:spPr>
          <a:xfrm>
            <a:off x="541608" y="1296100"/>
            <a:ext cx="10507391" cy="123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V rámci této kolonky žadatel vidí veškeré své žádosti a zároveň je tato kolonka zásadní pro založení nové žádosti.</a:t>
            </a:r>
            <a:b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cs-CZ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5805C34-F544-6EB1-FED9-DBCF038ECF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599" y="1914337"/>
            <a:ext cx="2782630" cy="1236475"/>
          </a:xfrm>
          <a:prstGeom prst="rect">
            <a:avLst/>
          </a:prstGeom>
        </p:spPr>
      </p:pic>
      <p:sp>
        <p:nvSpPr>
          <p:cNvPr id="3" name="Šipka: doleva 2">
            <a:extLst>
              <a:ext uri="{FF2B5EF4-FFF2-40B4-BE49-F238E27FC236}">
                <a16:creationId xmlns:a16="http://schemas.microsoft.com/office/drawing/2014/main" id="{C3145D20-F3F7-22F0-F5B6-0A88C5A20C6E}"/>
              </a:ext>
            </a:extLst>
          </p:cNvPr>
          <p:cNvSpPr/>
          <p:nvPr/>
        </p:nvSpPr>
        <p:spPr>
          <a:xfrm>
            <a:off x="7820689" y="2826962"/>
            <a:ext cx="713711" cy="182938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sp>
        <p:nvSpPr>
          <p:cNvPr id="4" name="Zástupný symbol pro obsah 17">
            <a:extLst>
              <a:ext uri="{FF2B5EF4-FFF2-40B4-BE49-F238E27FC236}">
                <a16:creationId xmlns:a16="http://schemas.microsoft.com/office/drawing/2014/main" id="{69665D7D-11E2-1534-A1FE-BABF0EB5B4FA}"/>
              </a:ext>
            </a:extLst>
          </p:cNvPr>
          <p:cNvSpPr txBox="1">
            <a:spLocks/>
          </p:cNvSpPr>
          <p:nvPr/>
        </p:nvSpPr>
        <p:spPr>
          <a:xfrm>
            <a:off x="541608" y="1914337"/>
            <a:ext cx="4724401" cy="411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Žadatel postupuje podle jednotlivých kolonkách k vyplnění. Vybere si dotační výzvu a napíše název projektu a požadovanou výši dotace. Potvrdí tlačítkem </a:t>
            </a:r>
            <a:r>
              <a:rPr lang="cs-CZ" dirty="0">
                <a:solidFill>
                  <a:srgbClr val="D24726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Vytvořit novou žádost.</a:t>
            </a:r>
          </a:p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solidFill>
                  <a:srgbClr val="D24726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POZOR!</a:t>
            </a:r>
          </a:p>
          <a:p>
            <a:pPr marL="0" indent="0" rtl="0">
              <a:spcAft>
                <a:spcPts val="2000"/>
              </a:spcAft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Žadatel musí respektovat pravidla dotačního programu (tj. účel a důvod podpory, zda je oprávněný žadatel, správně uvést minimální požadavek na dotaci).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5A3C19E-6EAF-D909-24CB-2C3D61557B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2699" y="3304287"/>
            <a:ext cx="3933825" cy="2977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32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310_TF10001108_Win32" id="{F3F60370-8954-452C-BEAC-C59E76D65A20}" vid="{69DC7612-A932-4349-95F6-4EFA61390B85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{E0B92AC2-C9B0-4D46-A0F2-D8017A8EEC9A}tf10001108_win32</Template>
  <TotalTime>241</TotalTime>
  <Words>748</Words>
  <Application>Microsoft Office PowerPoint</Application>
  <PresentationFormat>Širokoúhlá obrazovka</PresentationFormat>
  <Paragraphs>107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Segoe UI</vt:lpstr>
      <vt:lpstr>Segoe UI Light</vt:lpstr>
      <vt:lpstr>Segoe UI Semibold</vt:lpstr>
      <vt:lpstr>WelcomeDoc</vt:lpstr>
      <vt:lpstr>Dotační software </vt:lpstr>
      <vt:lpstr>Dotační portál</vt:lpstr>
      <vt:lpstr>Dotační portál - registrace</vt:lpstr>
      <vt:lpstr>Dotační portál – přihlášení, hlavní stránka</vt:lpstr>
      <vt:lpstr>Dotační výzvy</vt:lpstr>
      <vt:lpstr>Dotační fond</vt:lpstr>
      <vt:lpstr>Moje identita – pro PO</vt:lpstr>
      <vt:lpstr>Moje identita – pro FO</vt:lpstr>
      <vt:lpstr>Moje žádosti</vt:lpstr>
      <vt:lpstr>Jak vyplnit žádost</vt:lpstr>
      <vt:lpstr>Jak vyplnit žádost – Informace o přijaté veřejné podpoře za předchozí rok</vt:lpstr>
      <vt:lpstr>Jak vyplnit žádost – Rozpočet projektu</vt:lpstr>
      <vt:lpstr>Jak vyplnit žádost – Formulář: Žádost o dotaci</vt:lpstr>
      <vt:lpstr>Jak vyplnit žádost – Formulář: Žádost o dotaci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Hambálková Xenie Ing.</dc:creator>
  <cp:keywords/>
  <cp:lastModifiedBy>Hambálková Xenie Ing.</cp:lastModifiedBy>
  <cp:revision>14</cp:revision>
  <dcterms:created xsi:type="dcterms:W3CDTF">2025-04-14T06:52:39Z</dcterms:created>
  <dcterms:modified xsi:type="dcterms:W3CDTF">2025-04-14T10:54:22Z</dcterms:modified>
  <cp:version/>
</cp:coreProperties>
</file>